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7"/>
  </p:notesMasterIdLst>
  <p:handoutMasterIdLst>
    <p:handoutMasterId r:id="rId98"/>
  </p:handoutMasterIdLst>
  <p:sldIdLst>
    <p:sldId id="256" r:id="rId5"/>
    <p:sldId id="269" r:id="rId6"/>
    <p:sldId id="257"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67" r:id="rId24"/>
    <p:sldId id="301" r:id="rId25"/>
    <p:sldId id="302" r:id="rId26"/>
    <p:sldId id="303" r:id="rId27"/>
    <p:sldId id="305" r:id="rId28"/>
    <p:sldId id="306" r:id="rId29"/>
    <p:sldId id="304" r:id="rId30"/>
    <p:sldId id="307" r:id="rId31"/>
    <p:sldId id="308" r:id="rId32"/>
    <p:sldId id="309" r:id="rId33"/>
    <p:sldId id="311" r:id="rId34"/>
    <p:sldId id="312" r:id="rId35"/>
    <p:sldId id="313" r:id="rId36"/>
    <p:sldId id="310"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68" r:id="rId52"/>
    <p:sldId id="328" r:id="rId53"/>
    <p:sldId id="329" r:id="rId54"/>
    <p:sldId id="330" r:id="rId55"/>
    <p:sldId id="333" r:id="rId56"/>
    <p:sldId id="331" r:id="rId57"/>
    <p:sldId id="371" r:id="rId58"/>
    <p:sldId id="332" r:id="rId59"/>
    <p:sldId id="370" r:id="rId60"/>
    <p:sldId id="334" r:id="rId61"/>
    <p:sldId id="369" r:id="rId62"/>
    <p:sldId id="335" r:id="rId63"/>
    <p:sldId id="336" r:id="rId64"/>
    <p:sldId id="372" r:id="rId65"/>
    <p:sldId id="337" r:id="rId66"/>
    <p:sldId id="338" r:id="rId67"/>
    <p:sldId id="339" r:id="rId68"/>
    <p:sldId id="340" r:id="rId69"/>
    <p:sldId id="341" r:id="rId70"/>
    <p:sldId id="342" r:id="rId71"/>
    <p:sldId id="373" r:id="rId72"/>
    <p:sldId id="343" r:id="rId73"/>
    <p:sldId id="346" r:id="rId74"/>
    <p:sldId id="347" r:id="rId75"/>
    <p:sldId id="344" r:id="rId76"/>
    <p:sldId id="348" r:id="rId77"/>
    <p:sldId id="349" r:id="rId78"/>
    <p:sldId id="345" r:id="rId79"/>
    <p:sldId id="350" r:id="rId80"/>
    <p:sldId id="351" r:id="rId81"/>
    <p:sldId id="352" r:id="rId82"/>
    <p:sldId id="353" r:id="rId83"/>
    <p:sldId id="354" r:id="rId84"/>
    <p:sldId id="365" r:id="rId85"/>
    <p:sldId id="355" r:id="rId86"/>
    <p:sldId id="366" r:id="rId87"/>
    <p:sldId id="356" r:id="rId88"/>
    <p:sldId id="357" r:id="rId89"/>
    <p:sldId id="358" r:id="rId90"/>
    <p:sldId id="374" r:id="rId91"/>
    <p:sldId id="360" r:id="rId92"/>
    <p:sldId id="361" r:id="rId93"/>
    <p:sldId id="362" r:id="rId94"/>
    <p:sldId id="363" r:id="rId95"/>
    <p:sldId id="28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S" initials="A" lastIdx="2" clrIdx="0">
    <p:extLst>
      <p:ext uri="{19B8F6BF-5375-455C-9EA6-DF929625EA0E}">
        <p15:presenceInfo xmlns:p15="http://schemas.microsoft.com/office/powerpoint/2012/main" userId="ADM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882" autoAdjust="0"/>
    <p:restoredTop sz="94434" autoAdjust="0"/>
  </p:normalViewPr>
  <p:slideViewPr>
    <p:cSldViewPr snapToGrid="0" showGuides="1">
      <p:cViewPr varScale="1">
        <p:scale>
          <a:sx n="88" d="100"/>
          <a:sy n="88" d="100"/>
        </p:scale>
        <p:origin x="456"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9/21/2023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9/21/2023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Alternative hypotheses: </a:t>
            </a:r>
            <a:r>
              <a:rPr lang="en-US" sz="1200" b="0" i="0" u="none" strike="noStrike" kern="1200" baseline="0" dirty="0" err="1">
                <a:solidFill>
                  <a:schemeClr val="tx1"/>
                </a:solidFill>
                <a:latin typeface="+mn-lt"/>
                <a:ea typeface="+mn-ea"/>
                <a:cs typeface="+mn-cs"/>
              </a:rPr>
              <a:t>giả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thiết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thế</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giải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thiết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nghịch</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Null hypotheses: </a:t>
            </a:r>
            <a:r>
              <a:rPr lang="en-US" sz="1200" b="0" i="0" u="none" strike="noStrike" kern="1200" baseline="0" dirty="0" err="1">
                <a:solidFill>
                  <a:schemeClr val="tx1"/>
                </a:solidFill>
                <a:latin typeface="+mn-lt"/>
                <a:ea typeface="+mn-ea"/>
                <a:cs typeface="+mn-cs"/>
              </a:rPr>
              <a:t>giả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thiết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vô</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hiệu</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Giả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thiết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rỗng</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71</a:t>
            </a:fld>
            <a:endParaRPr lang="en-US"/>
          </a:p>
        </p:txBody>
      </p:sp>
    </p:spTree>
    <p:extLst>
      <p:ext uri="{BB962C8B-B14F-4D97-AF65-F5344CB8AC3E}">
        <p14:creationId xmlns:p14="http://schemas.microsoft.com/office/powerpoint/2010/main" val="132226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72</a:t>
            </a:fld>
            <a:endParaRPr lang="en-US"/>
          </a:p>
        </p:txBody>
      </p:sp>
    </p:spTree>
    <p:extLst>
      <p:ext uri="{BB962C8B-B14F-4D97-AF65-F5344CB8AC3E}">
        <p14:creationId xmlns:p14="http://schemas.microsoft.com/office/powerpoint/2010/main" val="50839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 degrees of freedom : </a:t>
            </a:r>
            <a:r>
              <a:rPr lang="en-US" b="1" i="1" dirty="0" err="1"/>
              <a:t>bậc</a:t>
            </a:r>
            <a:r>
              <a:rPr lang="en-US" b="1" i="1" baseline="0" dirty="0"/>
              <a:t> </a:t>
            </a:r>
            <a:r>
              <a:rPr lang="en-US" b="1" i="1" baseline="0" dirty="0" err="1"/>
              <a:t>tự</a:t>
            </a:r>
            <a:r>
              <a:rPr lang="en-US" b="1" i="1" baseline="0" dirty="0"/>
              <a:t>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a:t>
            </a:r>
            <a:r>
              <a:rPr lang="en-US" baseline="30000" dirty="0"/>
              <a:t>2 </a:t>
            </a:r>
            <a:r>
              <a:rPr lang="en-US" baseline="-25000" dirty="0"/>
              <a:t> </a:t>
            </a:r>
            <a:r>
              <a:rPr lang="en-US" baseline="0" dirty="0"/>
              <a:t>- Sample variance ; </a:t>
            </a:r>
            <a:r>
              <a:rPr lang="en-US" baseline="0" dirty="0" err="1"/>
              <a:t>Phương</a:t>
            </a:r>
            <a:r>
              <a:rPr lang="en-US" baseline="0" dirty="0"/>
              <a:t> </a:t>
            </a:r>
            <a:r>
              <a:rPr lang="en-US" baseline="0" dirty="0" err="1"/>
              <a:t>sai</a:t>
            </a:r>
            <a:r>
              <a:rPr lang="en-US" baseline="0" dirty="0"/>
              <a:t> (</a:t>
            </a:r>
            <a:r>
              <a:rPr lang="en-US" baseline="0" dirty="0" err="1"/>
              <a:t>độ</a:t>
            </a:r>
            <a:r>
              <a:rPr lang="en-US" baseline="0" dirty="0"/>
              <a:t> </a:t>
            </a:r>
            <a:r>
              <a:rPr lang="en-US" baseline="0" dirty="0" err="1"/>
              <a:t>lệch</a:t>
            </a:r>
            <a:r>
              <a:rPr lang="en-US" baseline="0" dirty="0"/>
              <a:t>)</a:t>
            </a:r>
            <a:endParaRPr lang="en-US" baseline="30000" dirty="0"/>
          </a:p>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73</a:t>
            </a:fld>
            <a:endParaRPr lang="en-US"/>
          </a:p>
        </p:txBody>
      </p:sp>
    </p:spTree>
    <p:extLst>
      <p:ext uri="{BB962C8B-B14F-4D97-AF65-F5344CB8AC3E}">
        <p14:creationId xmlns:p14="http://schemas.microsoft.com/office/powerpoint/2010/main" val="225596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Numerator : </a:t>
            </a:r>
            <a:r>
              <a:rPr lang="en-US" dirty="0" err="1"/>
              <a:t>tử</a:t>
            </a:r>
            <a:r>
              <a:rPr lang="en-US" baseline="0" dirty="0"/>
              <a:t> </a:t>
            </a:r>
            <a:r>
              <a:rPr lang="en-US" baseline="0" dirty="0" err="1"/>
              <a:t>số</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74</a:t>
            </a:fld>
            <a:endParaRPr lang="en-US"/>
          </a:p>
        </p:txBody>
      </p:sp>
    </p:spTree>
    <p:extLst>
      <p:ext uri="{BB962C8B-B14F-4D97-AF65-F5344CB8AC3E}">
        <p14:creationId xmlns:p14="http://schemas.microsoft.com/office/powerpoint/2010/main" val="2110015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baseline="30000" dirty="0"/>
              <a:t>2 </a:t>
            </a:r>
            <a:r>
              <a:rPr lang="en-US" baseline="-25000" dirty="0"/>
              <a:t> - Sample</a:t>
            </a:r>
            <a:r>
              <a:rPr lang="en-US" baseline="0" dirty="0"/>
              <a:t> variance (</a:t>
            </a:r>
            <a:r>
              <a:rPr lang="en-US" baseline="0" dirty="0" err="1"/>
              <a:t>Phương</a:t>
            </a:r>
            <a:r>
              <a:rPr lang="en-US" baseline="0" dirty="0"/>
              <a:t> </a:t>
            </a:r>
            <a:r>
              <a:rPr lang="en-US" baseline="0" dirty="0" err="1"/>
              <a:t>sai</a:t>
            </a:r>
            <a:r>
              <a:rPr lang="en-US" baseline="0" dirty="0"/>
              <a:t>)</a:t>
            </a:r>
            <a:endParaRPr lang="en-US" baseline="30000" dirty="0"/>
          </a:p>
        </p:txBody>
      </p:sp>
      <p:sp>
        <p:nvSpPr>
          <p:cNvPr id="4" name="Slide Number Placeholder 3"/>
          <p:cNvSpPr>
            <a:spLocks noGrp="1"/>
          </p:cNvSpPr>
          <p:nvPr>
            <p:ph type="sldNum" sz="quarter" idx="10"/>
          </p:nvPr>
        </p:nvSpPr>
        <p:spPr/>
        <p:txBody>
          <a:bodyPr/>
          <a:lstStyle/>
          <a:p>
            <a:fld id="{0A3C37BE-C303-496D-B5CD-85F2937540FC}" type="slidenum">
              <a:rPr lang="en-US" smtClean="0"/>
              <a:t>76</a:t>
            </a:fld>
            <a:endParaRPr lang="en-US"/>
          </a:p>
        </p:txBody>
      </p:sp>
    </p:spTree>
    <p:extLst>
      <p:ext uri="{BB962C8B-B14F-4D97-AF65-F5344CB8AC3E}">
        <p14:creationId xmlns:p14="http://schemas.microsoft.com/office/powerpoint/2010/main" val="417120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77</a:t>
            </a:fld>
            <a:endParaRPr lang="en-US"/>
          </a:p>
        </p:txBody>
      </p:sp>
    </p:spTree>
    <p:extLst>
      <p:ext uri="{BB962C8B-B14F-4D97-AF65-F5344CB8AC3E}">
        <p14:creationId xmlns:p14="http://schemas.microsoft.com/office/powerpoint/2010/main" val="614505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Confidence</a:t>
            </a:r>
            <a:r>
              <a:rPr lang="en-US" baseline="0" dirty="0"/>
              <a:t> interval : </a:t>
            </a:r>
            <a:r>
              <a:rPr lang="en-US" baseline="0" dirty="0" err="1"/>
              <a:t>khoảng</a:t>
            </a:r>
            <a:r>
              <a:rPr lang="en-US" baseline="0" dirty="0"/>
              <a:t> tin </a:t>
            </a:r>
            <a:r>
              <a:rPr lang="en-US" baseline="0" dirty="0" err="1"/>
              <a:t>cậy</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78</a:t>
            </a:fld>
            <a:endParaRPr lang="en-US"/>
          </a:p>
        </p:txBody>
      </p:sp>
    </p:spTree>
    <p:extLst>
      <p:ext uri="{BB962C8B-B14F-4D97-AF65-F5344CB8AC3E}">
        <p14:creationId xmlns:p14="http://schemas.microsoft.com/office/powerpoint/2010/main" val="26754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80</a:t>
            </a:fld>
            <a:endParaRPr lang="en-US"/>
          </a:p>
        </p:txBody>
      </p:sp>
    </p:spTree>
    <p:extLst>
      <p:ext uri="{BB962C8B-B14F-4D97-AF65-F5344CB8AC3E}">
        <p14:creationId xmlns:p14="http://schemas.microsoft.com/office/powerpoint/2010/main" val="3763158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Analysis of Variance: </a:t>
            </a:r>
            <a:r>
              <a:rPr lang="vi-VN" sz="1200" b="0" i="0" u="none" strike="noStrike" kern="1200" baseline="0" dirty="0">
                <a:solidFill>
                  <a:schemeClr val="tx1"/>
                </a:solidFill>
                <a:latin typeface="+mn-lt"/>
                <a:ea typeface="+mn-ea"/>
                <a:cs typeface="+mn-cs"/>
              </a:rPr>
              <a:t>Phân tích phương sai</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85</a:t>
            </a:fld>
            <a:endParaRPr lang="en-US"/>
          </a:p>
        </p:txBody>
      </p:sp>
    </p:spTree>
    <p:extLst>
      <p:ext uri="{BB962C8B-B14F-4D97-AF65-F5344CB8AC3E}">
        <p14:creationId xmlns:p14="http://schemas.microsoft.com/office/powerpoint/2010/main" val="325039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resulting intercept and slope values : </a:t>
            </a:r>
            <a:r>
              <a:rPr lang="en-US" dirty="0" err="1"/>
              <a:t>giá</a:t>
            </a:r>
            <a:r>
              <a:rPr lang="en-US" baseline="0" dirty="0"/>
              <a:t> </a:t>
            </a:r>
            <a:r>
              <a:rPr lang="en-US" baseline="0" dirty="0" err="1"/>
              <a:t>trị</a:t>
            </a:r>
            <a:r>
              <a:rPr lang="en-US" baseline="0" dirty="0"/>
              <a:t> </a:t>
            </a:r>
            <a:r>
              <a:rPr lang="en-US" baseline="0" dirty="0" err="1"/>
              <a:t>chặn</a:t>
            </a:r>
            <a:r>
              <a:rPr lang="en-US" baseline="0" dirty="0"/>
              <a:t> </a:t>
            </a:r>
            <a:r>
              <a:rPr lang="en-US" baseline="0" dirty="0" err="1"/>
              <a:t>và</a:t>
            </a:r>
            <a:r>
              <a:rPr lang="en-US" baseline="0" dirty="0"/>
              <a:t> </a:t>
            </a:r>
            <a:r>
              <a:rPr lang="en-US" baseline="0" dirty="0" err="1"/>
              <a:t>độ</a:t>
            </a:r>
            <a:r>
              <a:rPr lang="en-US" baseline="0" dirty="0"/>
              <a:t> </a:t>
            </a:r>
            <a:r>
              <a:rPr lang="en-US" baseline="0" dirty="0" err="1"/>
              <a:t>dốc</a:t>
            </a:r>
            <a:r>
              <a:rPr lang="en-US" baseline="0" dirty="0"/>
              <a:t> </a:t>
            </a:r>
            <a:r>
              <a:rPr lang="en-US" baseline="0" dirty="0" err="1"/>
              <a:t>kết</a:t>
            </a:r>
            <a:r>
              <a:rPr lang="en-US" baseline="0" dirty="0"/>
              <a:t> quả</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8</a:t>
            </a:fld>
            <a:endParaRPr lang="en-US"/>
          </a:p>
        </p:txBody>
      </p:sp>
    </p:spTree>
    <p:extLst>
      <p:ext uri="{BB962C8B-B14F-4D97-AF65-F5344CB8AC3E}">
        <p14:creationId xmlns:p14="http://schemas.microsoft.com/office/powerpoint/2010/main" val="1706847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Scripts: Serves as an area to write and save R code</a:t>
            </a:r>
          </a:p>
          <a:p>
            <a:r>
              <a:rPr lang="en-US" sz="1200" b="0" i="0" u="none" strike="noStrike" kern="1200" baseline="0" dirty="0">
                <a:solidFill>
                  <a:schemeClr val="tx1"/>
                </a:solidFill>
                <a:latin typeface="+mn-lt"/>
                <a:ea typeface="+mn-ea"/>
                <a:cs typeface="+mn-cs"/>
              </a:rPr>
              <a:t>● Workspace: Lists the datasets and variables in the R environment</a:t>
            </a:r>
          </a:p>
          <a:p>
            <a:r>
              <a:rPr lang="en-US" sz="1200" b="0" i="0" u="none" strike="noStrike" kern="1200" baseline="0" dirty="0">
                <a:solidFill>
                  <a:schemeClr val="tx1"/>
                </a:solidFill>
                <a:latin typeface="+mn-lt"/>
                <a:ea typeface="+mn-ea"/>
                <a:cs typeface="+mn-cs"/>
              </a:rPr>
              <a:t>● Plots: Displays the plots generated by the R code and provides a straightforward mechanism to</a:t>
            </a:r>
          </a:p>
          <a:p>
            <a:r>
              <a:rPr lang="en-US" sz="1200" b="0" i="0" u="none" strike="noStrike" kern="1200" baseline="0" dirty="0">
                <a:solidFill>
                  <a:schemeClr val="tx1"/>
                </a:solidFill>
                <a:latin typeface="+mn-lt"/>
                <a:ea typeface="+mn-ea"/>
                <a:cs typeface="+mn-cs"/>
              </a:rPr>
              <a:t>export the plots</a:t>
            </a:r>
          </a:p>
          <a:p>
            <a:r>
              <a:rPr lang="en-US" sz="1200" b="0" i="0" u="none" strike="noStrike" kern="1200" baseline="0" dirty="0">
                <a:solidFill>
                  <a:schemeClr val="tx1"/>
                </a:solidFill>
                <a:latin typeface="+mn-lt"/>
                <a:ea typeface="+mn-ea"/>
                <a:cs typeface="+mn-cs"/>
              </a:rPr>
              <a:t>● Console: Provides a history of the executed R code and the </a:t>
            </a:r>
            <a:r>
              <a:rPr lang="en-US" sz="1200" b="0" i="0" u="none" strike="noStrike" kern="1200" baseline="0" dirty="0" err="1">
                <a:solidFill>
                  <a:schemeClr val="tx1"/>
                </a:solidFill>
                <a:latin typeface="+mn-lt"/>
                <a:ea typeface="+mn-ea"/>
                <a:cs typeface="+mn-cs"/>
              </a:rPr>
              <a:t>outputScripts</a:t>
            </a:r>
            <a:r>
              <a:rPr lang="en-US" sz="1200" b="0" i="0" u="none" strike="noStrike" kern="1200" baseline="0" dirty="0">
                <a:solidFill>
                  <a:schemeClr val="tx1"/>
                </a:solidFill>
                <a:latin typeface="+mn-lt"/>
                <a:ea typeface="+mn-ea"/>
                <a:cs typeface="+mn-cs"/>
              </a:rPr>
              <a:t>: Serves as an area to write and save R code</a:t>
            </a:r>
          </a:p>
          <a:p>
            <a:r>
              <a:rPr lang="en-US" sz="1200" b="0" i="0" u="none" strike="noStrike" kern="1200" baseline="0" dirty="0">
                <a:solidFill>
                  <a:schemeClr val="tx1"/>
                </a:solidFill>
                <a:latin typeface="+mn-lt"/>
                <a:ea typeface="+mn-ea"/>
                <a:cs typeface="+mn-cs"/>
              </a:rPr>
              <a:t>● Workspace: Lists the datasets and variables in the R environment</a:t>
            </a:r>
          </a:p>
          <a:p>
            <a:r>
              <a:rPr lang="en-US" sz="1200" b="0" i="0" u="none" strike="noStrike" kern="1200" baseline="0" dirty="0">
                <a:solidFill>
                  <a:schemeClr val="tx1"/>
                </a:solidFill>
                <a:latin typeface="+mn-lt"/>
                <a:ea typeface="+mn-ea"/>
                <a:cs typeface="+mn-cs"/>
              </a:rPr>
              <a:t>● Plots: Displays the plots generated by the R code and provides a straightforward mechanism to</a:t>
            </a:r>
          </a:p>
          <a:p>
            <a:r>
              <a:rPr lang="en-US" sz="1200" b="0" i="0" u="none" strike="noStrike" kern="1200" baseline="0" dirty="0">
                <a:solidFill>
                  <a:schemeClr val="tx1"/>
                </a:solidFill>
                <a:latin typeface="+mn-lt"/>
                <a:ea typeface="+mn-ea"/>
                <a:cs typeface="+mn-cs"/>
              </a:rPr>
              <a:t>export the plots</a:t>
            </a:r>
          </a:p>
          <a:p>
            <a:r>
              <a:rPr lang="en-US" sz="1200" b="0" i="0" u="none" strike="noStrike" kern="1200" baseline="0" dirty="0">
                <a:solidFill>
                  <a:schemeClr val="tx1"/>
                </a:solidFill>
                <a:latin typeface="+mn-lt"/>
                <a:ea typeface="+mn-ea"/>
                <a:cs typeface="+mn-cs"/>
              </a:rPr>
              <a:t>● Console: Provides a history of the executed R code and the output</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12</a:t>
            </a:fld>
            <a:endParaRPr lang="en-US"/>
          </a:p>
        </p:txBody>
      </p:sp>
    </p:spTree>
    <p:extLst>
      <p:ext uri="{BB962C8B-B14F-4D97-AF65-F5344CB8AC3E}">
        <p14:creationId xmlns:p14="http://schemas.microsoft.com/office/powerpoint/2010/main" val="413915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Adolescent: </a:t>
            </a:r>
            <a:r>
              <a:rPr lang="fr-FR" dirty="0" err="1"/>
              <a:t>thanh</a:t>
            </a:r>
            <a:r>
              <a:rPr lang="fr-FR" baseline="0" dirty="0"/>
              <a:t> </a:t>
            </a:r>
            <a:r>
              <a:rPr lang="fr-FR" baseline="0" dirty="0" err="1"/>
              <a:t>niên</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24</a:t>
            </a:fld>
            <a:endParaRPr lang="en-US"/>
          </a:p>
        </p:txBody>
      </p:sp>
    </p:spTree>
    <p:extLst>
      <p:ext uri="{BB962C8B-B14F-4D97-AF65-F5344CB8AC3E}">
        <p14:creationId xmlns:p14="http://schemas.microsoft.com/office/powerpoint/2010/main" val="316522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cbind</a:t>
            </a:r>
            <a:r>
              <a:rPr lang="en-US" sz="1200" b="0" i="0" u="none" strike="noStrike" kern="1200" baseline="0" dirty="0">
                <a:solidFill>
                  <a:schemeClr val="tx1"/>
                </a:solidFill>
                <a:latin typeface="+mn-lt"/>
                <a:ea typeface="+mn-ea"/>
                <a:cs typeface="+mn-cs"/>
              </a:rPr>
              <a:t>() function is used to combine variables column-wise. The </a:t>
            </a:r>
            <a:r>
              <a:rPr lang="en-US" sz="1200" b="0" i="0" u="none" strike="noStrike" kern="1200" baseline="0" dirty="0" err="1">
                <a:solidFill>
                  <a:schemeClr val="tx1"/>
                </a:solidFill>
                <a:latin typeface="+mn-lt"/>
                <a:ea typeface="+mn-ea"/>
                <a:cs typeface="+mn-cs"/>
              </a:rPr>
              <a:t>rbind</a:t>
            </a:r>
            <a:r>
              <a:rPr lang="en-US" sz="1200" b="0" i="0" u="none" strike="noStrike" kern="1200" baseline="0" dirty="0">
                <a:solidFill>
                  <a:schemeClr val="tx1"/>
                </a:solidFill>
                <a:latin typeface="+mn-lt"/>
                <a:ea typeface="+mn-ea"/>
                <a:cs typeface="+mn-cs"/>
              </a:rPr>
              <a:t>() function is used</a:t>
            </a:r>
          </a:p>
          <a:p>
            <a:r>
              <a:rPr lang="en-US" sz="1200" b="0" i="0" u="none" strike="noStrike" kern="1200" baseline="0" dirty="0">
                <a:solidFill>
                  <a:schemeClr val="tx1"/>
                </a:solidFill>
                <a:latin typeface="+mn-lt"/>
                <a:ea typeface="+mn-ea"/>
                <a:cs typeface="+mn-cs"/>
              </a:rPr>
              <a:t>to combine datasets row-wise. The use of factors is important in several R statistical modeling functions,</a:t>
            </a:r>
          </a:p>
          <a:p>
            <a:r>
              <a:rPr lang="en-US" sz="1200" b="0" i="0" u="none" strike="noStrike" kern="1200" baseline="0" dirty="0">
                <a:solidFill>
                  <a:schemeClr val="tx1"/>
                </a:solidFill>
                <a:latin typeface="+mn-lt"/>
                <a:ea typeface="+mn-ea"/>
                <a:cs typeface="+mn-cs"/>
              </a:rPr>
              <a:t>such as analysis of variance, </a:t>
            </a:r>
            <a:r>
              <a:rPr lang="en-US" sz="1200" b="0" i="0" u="none" strike="noStrike" kern="1200" baseline="0" dirty="0" err="1">
                <a:solidFill>
                  <a:schemeClr val="tx1"/>
                </a:solidFill>
                <a:latin typeface="+mn-lt"/>
                <a:ea typeface="+mn-ea"/>
                <a:cs typeface="+mn-cs"/>
              </a:rPr>
              <a:t>aov</a:t>
            </a:r>
            <a:r>
              <a:rPr lang="en-US" sz="1200" b="0" i="0" u="none" strike="noStrike" kern="1200" baseline="0" dirty="0">
                <a:solidFill>
                  <a:schemeClr val="tx1"/>
                </a:solidFill>
                <a:latin typeface="+mn-lt"/>
                <a:ea typeface="+mn-ea"/>
                <a:cs typeface="+mn-cs"/>
              </a:rPr>
              <a:t>(), presented later in this chapter, and the use of contingency tables,</a:t>
            </a:r>
          </a:p>
          <a:p>
            <a:r>
              <a:rPr lang="en-US" sz="1200" b="0" i="0" u="none" strike="noStrike" kern="1200" baseline="0" dirty="0">
                <a:solidFill>
                  <a:schemeClr val="tx1"/>
                </a:solidFill>
                <a:latin typeface="+mn-lt"/>
                <a:ea typeface="+mn-ea"/>
                <a:cs typeface="+mn-cs"/>
              </a:rPr>
              <a:t>discussed next.</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39</a:t>
            </a:fld>
            <a:endParaRPr lang="en-US"/>
          </a:p>
        </p:txBody>
      </p:sp>
    </p:spTree>
    <p:extLst>
      <p:ext uri="{BB962C8B-B14F-4D97-AF65-F5344CB8AC3E}">
        <p14:creationId xmlns:p14="http://schemas.microsoft.com/office/powerpoint/2010/main" val="2750738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IQR() function provides the difference between the third (</a:t>
            </a:r>
            <a:r>
              <a:rPr lang="en-US" sz="1200" b="0" i="0" u="none" strike="noStrike" kern="1200" baseline="0" dirty="0" err="1">
                <a:solidFill>
                  <a:schemeClr val="tx1"/>
                </a:solidFill>
                <a:latin typeface="+mn-lt"/>
                <a:ea typeface="+mn-ea"/>
                <a:cs typeface="+mn-cs"/>
              </a:rPr>
              <a:t>phân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vị</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thứ</a:t>
            </a:r>
            <a:r>
              <a:rPr lang="en-US" sz="1200" b="0" i="0" u="none" strike="noStrike" kern="1200" baseline="0" dirty="0">
                <a:solidFill>
                  <a:schemeClr val="tx1"/>
                </a:solidFill>
                <a:latin typeface="+mn-lt"/>
                <a:ea typeface="+mn-ea"/>
                <a:cs typeface="+mn-cs"/>
              </a:rPr>
              <a:t> 3) and the first quartiles (</a:t>
            </a:r>
            <a:r>
              <a:rPr lang="en-US" sz="1200" b="0" i="0" u="none" strike="noStrike" kern="1200" baseline="0" dirty="0" err="1">
                <a:solidFill>
                  <a:schemeClr val="tx1"/>
                </a:solidFill>
                <a:latin typeface="+mn-lt"/>
                <a:ea typeface="+mn-ea"/>
                <a:cs typeface="+mn-cs"/>
              </a:rPr>
              <a:t>Phân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vị</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thứ</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nhất</a:t>
            </a:r>
            <a:r>
              <a:rPr lang="en-US" sz="1200" b="0" i="0" u="none" strike="noStrike" kern="1200" baseline="0" dirty="0">
                <a:solidFill>
                  <a:schemeClr val="tx1"/>
                </a:solidFill>
                <a:latin typeface="+mn-lt"/>
                <a:ea typeface="+mn-ea"/>
                <a:cs typeface="+mn-cs"/>
              </a:rPr>
              <a:t>). The other functions</a:t>
            </a:r>
          </a:p>
          <a:p>
            <a:r>
              <a:rPr lang="en-US" sz="1200" b="0" i="0" u="none" strike="noStrike" kern="1200" baseline="0" dirty="0">
                <a:solidFill>
                  <a:schemeClr val="tx1"/>
                </a:solidFill>
                <a:latin typeface="+mn-lt"/>
                <a:ea typeface="+mn-ea"/>
                <a:cs typeface="+mn-cs"/>
              </a:rPr>
              <a:t>are fairly self-explanatory by their names. The reader is encouraged to review the available help files</a:t>
            </a:r>
          </a:p>
          <a:p>
            <a:r>
              <a:rPr lang="en-US" sz="1200" b="0" i="0" u="none" strike="noStrike" kern="1200" baseline="0" dirty="0">
                <a:solidFill>
                  <a:schemeClr val="tx1"/>
                </a:solidFill>
                <a:latin typeface="+mn-lt"/>
                <a:ea typeface="+mn-ea"/>
                <a:cs typeface="+mn-cs"/>
              </a:rPr>
              <a:t>for acceptable inputs and possible options.</a:t>
            </a:r>
          </a:p>
          <a:p>
            <a:r>
              <a:rPr lang="en-US" sz="1200" b="0" i="0" u="none" strike="noStrike" kern="1200" baseline="0" dirty="0">
                <a:solidFill>
                  <a:schemeClr val="tx1"/>
                </a:solidFill>
                <a:latin typeface="+mn-lt"/>
                <a:ea typeface="+mn-ea"/>
                <a:cs typeface="+mn-cs"/>
              </a:rPr>
              <a:t>The function apply() is useful when the same function is to be applied to several variables in a data</a:t>
            </a:r>
          </a:p>
          <a:p>
            <a:r>
              <a:rPr lang="en-US" sz="1200" b="0" i="0" u="none" strike="noStrike" kern="1200" baseline="0" dirty="0">
                <a:solidFill>
                  <a:schemeClr val="tx1"/>
                </a:solidFill>
                <a:latin typeface="+mn-lt"/>
                <a:ea typeface="+mn-ea"/>
                <a:cs typeface="+mn-cs"/>
              </a:rPr>
              <a:t>frame. For example, the following R code calculates the standard deviation for the first three variables in</a:t>
            </a:r>
          </a:p>
          <a:p>
            <a:r>
              <a:rPr lang="en-US" sz="1200" b="0" i="1" u="none" strike="noStrike" kern="1200" baseline="0" dirty="0">
                <a:solidFill>
                  <a:schemeClr val="tx1"/>
                </a:solidFill>
                <a:latin typeface="+mn-lt"/>
                <a:ea typeface="+mn-ea"/>
                <a:cs typeface="+mn-cs"/>
              </a:rPr>
              <a:t>sales</a:t>
            </a:r>
            <a:r>
              <a:rPr lang="en-US" sz="1200" b="0" i="0" u="none" strike="noStrike" kern="1200" baseline="0" dirty="0">
                <a:solidFill>
                  <a:schemeClr val="tx1"/>
                </a:solidFill>
                <a:latin typeface="+mn-lt"/>
                <a:ea typeface="+mn-ea"/>
                <a:cs typeface="+mn-cs"/>
              </a:rPr>
              <a:t>. In the code, setting MARGIN=2 specifies that the </a:t>
            </a:r>
            <a:r>
              <a:rPr lang="en-US" sz="1200" b="0" i="0" u="none" strike="noStrike" kern="1200" baseline="0" dirty="0" err="1">
                <a:solidFill>
                  <a:schemeClr val="tx1"/>
                </a:solidFill>
                <a:latin typeface="+mn-lt"/>
                <a:ea typeface="+mn-ea"/>
                <a:cs typeface="+mn-cs"/>
              </a:rPr>
              <a:t>sd</a:t>
            </a:r>
            <a:r>
              <a:rPr lang="en-US" sz="1200" b="0" i="0" u="none" strike="noStrike" kern="1200" baseline="0" dirty="0">
                <a:solidFill>
                  <a:schemeClr val="tx1"/>
                </a:solidFill>
                <a:latin typeface="+mn-lt"/>
                <a:ea typeface="+mn-ea"/>
                <a:cs typeface="+mn-cs"/>
              </a:rPr>
              <a:t>() function is applied over the columns.</a:t>
            </a:r>
          </a:p>
          <a:p>
            <a:r>
              <a:rPr lang="en-US" sz="1200" b="0" i="0" u="none" strike="noStrike" kern="1200" baseline="0" dirty="0">
                <a:solidFill>
                  <a:schemeClr val="tx1"/>
                </a:solidFill>
                <a:latin typeface="+mn-lt"/>
                <a:ea typeface="+mn-ea"/>
                <a:cs typeface="+mn-cs"/>
              </a:rPr>
              <a:t>Other functions, such as </a:t>
            </a:r>
            <a:r>
              <a:rPr lang="en-US" sz="1200" b="0" i="0" u="none" strike="noStrike" kern="1200" baseline="0" dirty="0" err="1">
                <a:solidFill>
                  <a:schemeClr val="tx1"/>
                </a:solidFill>
                <a:latin typeface="+mn-lt"/>
                <a:ea typeface="+mn-ea"/>
                <a:cs typeface="+mn-cs"/>
              </a:rPr>
              <a:t>lapply</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sapply</a:t>
            </a:r>
            <a:r>
              <a:rPr lang="en-US" sz="1200" b="0" i="0" u="none" strike="noStrike" kern="1200" baseline="0" dirty="0">
                <a:solidFill>
                  <a:schemeClr val="tx1"/>
                </a:solidFill>
                <a:latin typeface="+mn-lt"/>
                <a:ea typeface="+mn-ea"/>
                <a:cs typeface="+mn-cs"/>
              </a:rPr>
              <a:t>(), apply a function to a list or vector. Readers can refer</a:t>
            </a:r>
          </a:p>
          <a:p>
            <a:r>
              <a:rPr lang="en-US" sz="1200" b="0" i="0" u="none" strike="noStrike" kern="1200" baseline="0" dirty="0">
                <a:solidFill>
                  <a:schemeClr val="tx1"/>
                </a:solidFill>
                <a:latin typeface="+mn-lt"/>
                <a:ea typeface="+mn-ea"/>
                <a:cs typeface="+mn-cs"/>
              </a:rPr>
              <a:t>to the R help files to learn how to use these functions.</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42</a:t>
            </a:fld>
            <a:endParaRPr lang="en-US"/>
          </a:p>
        </p:txBody>
      </p:sp>
    </p:spTree>
    <p:extLst>
      <p:ext uri="{BB962C8B-B14F-4D97-AF65-F5344CB8AC3E}">
        <p14:creationId xmlns:p14="http://schemas.microsoft.com/office/powerpoint/2010/main" val="45413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Based on the nearly identical statistical properties across each dataset, one might conclude that these</a:t>
            </a:r>
          </a:p>
          <a:p>
            <a:r>
              <a:rPr lang="en-US" sz="1200" b="0" i="0" u="none" strike="noStrike" kern="1200" baseline="0" dirty="0">
                <a:solidFill>
                  <a:schemeClr val="tx1"/>
                </a:solidFill>
                <a:latin typeface="+mn-lt"/>
                <a:ea typeface="+mn-ea"/>
                <a:cs typeface="+mn-cs"/>
              </a:rPr>
              <a:t>four datasets are quite similar. However, the scatterplots in Figure 3-7 tell a different story. Each dataset is</a:t>
            </a:r>
          </a:p>
          <a:p>
            <a:r>
              <a:rPr lang="en-US" sz="1200" b="0" i="0" u="none" strike="noStrike" kern="1200" baseline="0" dirty="0">
                <a:solidFill>
                  <a:schemeClr val="tx1"/>
                </a:solidFill>
                <a:latin typeface="+mn-lt"/>
                <a:ea typeface="+mn-ea"/>
                <a:cs typeface="+mn-cs"/>
              </a:rPr>
              <a:t>plotted as a scatterplot, and the fitted lines are the result of applying linear regression models. The estimated</a:t>
            </a:r>
          </a:p>
          <a:p>
            <a:r>
              <a:rPr lang="en-US" sz="1200" b="0" i="0" u="none" strike="noStrike" kern="1200" baseline="0" dirty="0">
                <a:solidFill>
                  <a:schemeClr val="tx1"/>
                </a:solidFill>
                <a:latin typeface="+mn-lt"/>
                <a:ea typeface="+mn-ea"/>
                <a:cs typeface="+mn-cs"/>
              </a:rPr>
              <a:t>regression line fits Dataset 1 reasonably well. Dataset 2 is definitely nonlinear. Dataset 3 exhibits a linear</a:t>
            </a:r>
          </a:p>
          <a:p>
            <a:r>
              <a:rPr lang="en-US" sz="1200" b="0" i="0" u="none" strike="noStrike" kern="1200" baseline="0" dirty="0">
                <a:solidFill>
                  <a:schemeClr val="tx1"/>
                </a:solidFill>
                <a:latin typeface="+mn-lt"/>
                <a:ea typeface="+mn-ea"/>
                <a:cs typeface="+mn-cs"/>
              </a:rPr>
              <a:t>trend, with one apparent outlier at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=13. For Dataset 4, the regression line fits the dataset quite well.</a:t>
            </a:r>
          </a:p>
          <a:p>
            <a:r>
              <a:rPr lang="en-US" sz="1200" b="0" i="0" u="none" strike="noStrike" kern="1200" baseline="0" dirty="0">
                <a:solidFill>
                  <a:schemeClr val="tx1"/>
                </a:solidFill>
                <a:latin typeface="+mn-lt"/>
                <a:ea typeface="+mn-ea"/>
                <a:cs typeface="+mn-cs"/>
              </a:rPr>
              <a:t>However, with only points at two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values, it is not possible to determine that the linearity assumption is</a:t>
            </a:r>
          </a:p>
          <a:p>
            <a:r>
              <a:rPr lang="en-US" sz="1200" b="0" i="0" u="none" strike="noStrike" kern="1200" baseline="0" dirty="0">
                <a:solidFill>
                  <a:schemeClr val="tx1"/>
                </a:solidFill>
                <a:latin typeface="+mn-lt"/>
                <a:ea typeface="+mn-ea"/>
                <a:cs typeface="+mn-cs"/>
              </a:rPr>
              <a:t>proper.</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46</a:t>
            </a:fld>
            <a:endParaRPr lang="en-US"/>
          </a:p>
        </p:txBody>
      </p:sp>
    </p:spTree>
    <p:extLst>
      <p:ext uri="{BB962C8B-B14F-4D97-AF65-F5344CB8AC3E}">
        <p14:creationId xmlns:p14="http://schemas.microsoft.com/office/powerpoint/2010/main" val="139826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Spike: </a:t>
            </a:r>
            <a:r>
              <a:rPr lang="en-US" dirty="0" err="1"/>
              <a:t>mũi</a:t>
            </a:r>
            <a:r>
              <a:rPr lang="en-US" baseline="0" dirty="0"/>
              <a:t> </a:t>
            </a:r>
            <a:r>
              <a:rPr lang="en-US" baseline="0" dirty="0" err="1"/>
              <a:t>nhọn</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50</a:t>
            </a:fld>
            <a:endParaRPr lang="en-US"/>
          </a:p>
        </p:txBody>
      </p:sp>
    </p:spTree>
    <p:extLst>
      <p:ext uri="{BB962C8B-B14F-4D97-AF65-F5344CB8AC3E}">
        <p14:creationId xmlns:p14="http://schemas.microsoft.com/office/powerpoint/2010/main" val="2860652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69</a:t>
            </a:fld>
            <a:endParaRPr lang="en-US"/>
          </a:p>
        </p:txBody>
      </p:sp>
    </p:spTree>
    <p:extLst>
      <p:ext uri="{BB962C8B-B14F-4D97-AF65-F5344CB8AC3E}">
        <p14:creationId xmlns:p14="http://schemas.microsoft.com/office/powerpoint/2010/main" val="11390354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9/21/2023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pic>
        <p:nvPicPr>
          <p:cNvPr id="10" name="Picture 9">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4"/>
          <a:srcRect/>
          <a:stretch>
            <a:fillRect/>
          </a:stretch>
        </p:blipFill>
        <p:spPr bwMode="auto">
          <a:xfrm>
            <a:off x="0" y="707"/>
            <a:ext cx="2078984" cy="575433"/>
          </a:xfrm>
          <a:prstGeom prst="rect">
            <a:avLst/>
          </a:prstGeom>
          <a:noFill/>
          <a:ln w="9525">
            <a:noFill/>
            <a:miter lim="800000"/>
            <a:headEnd/>
            <a:tailEnd/>
          </a:ln>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0" y="707"/>
            <a:ext cx="2078984" cy="575433"/>
          </a:xfrm>
          <a:prstGeom prst="rect">
            <a:avLst/>
          </a:prstGeom>
          <a:noFill/>
          <a:ln w="9525">
            <a:noFill/>
            <a:miter lim="800000"/>
            <a:headEnd/>
            <a:tailEnd/>
          </a:ln>
        </p:spPr>
      </p:pic>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1pPr>
              <a:defRPr sz="2800" baseline="0"/>
            </a:lvl1pPr>
            <a:lvl2pPr marL="685800" indent="-228600">
              <a:buFont typeface="Courier New" panose="02070309020205020404" pitchFamily="49" charset="0"/>
              <a:buChar char="o"/>
              <a:defRPr sz="2400" baseline="0"/>
            </a:lvl2pPr>
            <a:lvl3pPr marL="1143000" indent="-228600">
              <a:buFont typeface="Wingdings" panose="05000000000000000000" pitchFamily="2" charset="2"/>
              <a:buChar char="v"/>
              <a:defRPr sz="2000"/>
            </a:lvl3pPr>
            <a:lvl4pPr marL="1600200" indent="-228600">
              <a:buFont typeface="Wingdings" panose="05000000000000000000" pitchFamily="2" charset="2"/>
              <a:buChar char="ü"/>
              <a:defRPr sz="1600"/>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4" name="Picture 3">
            <a:extLst>
              <a:ext uri="{FF2B5EF4-FFF2-40B4-BE49-F238E27FC236}">
                <a16:creationId xmlns:a16="http://schemas.microsoft.com/office/drawing/2014/main" id="{ABB4E9F8-55BA-5BEA-325E-437142B5AE2C}"/>
              </a:ext>
            </a:extLst>
          </p:cNvPr>
          <p:cNvPicPr>
            <a:picLocks noChangeAspect="1"/>
          </p:cNvPicPr>
          <p:nvPr userDrawn="1"/>
        </p:nvPicPr>
        <p:blipFill>
          <a:blip r:embed="rId4"/>
          <a:stretch>
            <a:fillRect/>
          </a:stretch>
        </p:blipFill>
        <p:spPr>
          <a:xfrm>
            <a:off x="0" y="-11561"/>
            <a:ext cx="1552792" cy="733527"/>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17" name="Picture 16">
            <a:extLst>
              <a:ext uri="{FF2B5EF4-FFF2-40B4-BE49-F238E27FC236}">
                <a16:creationId xmlns:a16="http://schemas.microsoft.com/office/drawing/2014/main" id="{125E1D16-27F8-0E92-3AB6-FCBCDF0B6050}"/>
              </a:ext>
            </a:extLst>
          </p:cNvPr>
          <p:cNvPicPr>
            <a:picLocks noChangeAspect="1"/>
          </p:cNvPicPr>
          <p:nvPr userDrawn="1"/>
        </p:nvPicPr>
        <p:blipFill>
          <a:blip r:embed="rId3"/>
          <a:stretch>
            <a:fillRect/>
          </a:stretch>
        </p:blipFill>
        <p:spPr>
          <a:xfrm>
            <a:off x="87086" y="0"/>
            <a:ext cx="1437587" cy="64443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9/21/2023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9/21/2023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9/21/2023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pic>
        <p:nvPicPr>
          <p:cNvPr id="5" name="Picture 4">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2"/>
          <a:srcRect/>
          <a:stretch>
            <a:fillRect/>
          </a:stretch>
        </p:blipFill>
        <p:spPr bwMode="auto">
          <a:xfrm>
            <a:off x="0" y="707"/>
            <a:ext cx="2078984" cy="575433"/>
          </a:xfrm>
          <a:prstGeom prst="rect">
            <a:avLst/>
          </a:prstGeom>
          <a:noFill/>
          <a:ln w="9525">
            <a:noFill/>
            <a:miter lim="800000"/>
            <a:headEnd/>
            <a:tailEnd/>
          </a:ln>
        </p:spPr>
      </p:pic>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9/21/2023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F310ED8-7196-1985-D112-B2CE16F0BC69}"/>
              </a:ext>
            </a:extLst>
          </p:cNvPr>
          <p:cNvPicPr>
            <a:picLocks noChangeAspect="1"/>
          </p:cNvPicPr>
          <p:nvPr userDrawn="1"/>
        </p:nvPicPr>
        <p:blipFill>
          <a:blip r:embed="rId14"/>
          <a:stretch>
            <a:fillRect/>
          </a:stretch>
        </p:blipFill>
        <p:spPr>
          <a:xfrm>
            <a:off x="0" y="-52252"/>
            <a:ext cx="1657581" cy="743054"/>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6019800" cy="2219691"/>
          </a:xfrm>
        </p:spPr>
        <p:txBody>
          <a:bodyPr anchor="ctr">
            <a:normAutofit fontScale="90000"/>
          </a:bodyPr>
          <a:lstStyle/>
          <a:p>
            <a:r>
              <a:rPr lang="en-US" dirty="0"/>
              <a:t>Review of Basic Data</a:t>
            </a:r>
            <a:br>
              <a:rPr lang="en-US" dirty="0"/>
            </a:br>
            <a:r>
              <a:rPr lang="en-US" dirty="0"/>
              <a:t>Analytic Methods Using R</a:t>
            </a:r>
          </a:p>
        </p:txBody>
      </p:sp>
      <p:sp>
        <p:nvSpPr>
          <p:cNvPr id="7" name="Subtitle 6"/>
          <p:cNvSpPr>
            <a:spLocks noGrp="1"/>
          </p:cNvSpPr>
          <p:nvPr>
            <p:ph type="subTitle" idx="1"/>
          </p:nvPr>
        </p:nvSpPr>
        <p:spPr/>
        <p:txBody>
          <a:bodyPr/>
          <a:lstStyle/>
          <a:p>
            <a:r>
              <a:rPr lang="en-US" dirty="0"/>
              <a:t>Author : FU</a:t>
            </a:r>
          </a:p>
          <a:p>
            <a:r>
              <a:rPr lang="en-US" dirty="0"/>
              <a:t>Date   : Mar-2022</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a:t>
            </a:r>
            <a:r>
              <a:rPr lang="en-US" dirty="0"/>
              <a:t> </a:t>
            </a:r>
            <a:r>
              <a:rPr lang="en-US" b="1" dirty="0"/>
              <a:t>Introduction to R (7)</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13725" y="1600200"/>
            <a:ext cx="7089615" cy="3971119"/>
          </a:xfrm>
          <a:prstGeom prst="rect">
            <a:avLst/>
          </a:prstGeom>
        </p:spPr>
      </p:pic>
      <p:sp>
        <p:nvSpPr>
          <p:cNvPr id="5" name="TextBox 4"/>
          <p:cNvSpPr txBox="1"/>
          <p:nvPr/>
        </p:nvSpPr>
        <p:spPr>
          <a:xfrm>
            <a:off x="1213725" y="6287974"/>
            <a:ext cx="4288353" cy="369332"/>
          </a:xfrm>
          <a:prstGeom prst="rect">
            <a:avLst/>
          </a:prstGeom>
          <a:noFill/>
        </p:spPr>
        <p:txBody>
          <a:bodyPr wrap="none" rtlCol="0">
            <a:spAutoFit/>
          </a:bodyPr>
          <a:lstStyle/>
          <a:p>
            <a:r>
              <a:rPr lang="en-US" b="1" dirty="0"/>
              <a:t>FIGURE 3-2 </a:t>
            </a:r>
            <a:r>
              <a:rPr lang="en-US" i="1" dirty="0"/>
              <a:t>Evidence of large residuals</a:t>
            </a:r>
            <a:endParaRPr lang="en-US" dirty="0"/>
          </a:p>
        </p:txBody>
      </p:sp>
    </p:spTree>
    <p:extLst>
      <p:ext uri="{BB962C8B-B14F-4D97-AF65-F5344CB8AC3E}">
        <p14:creationId xmlns:p14="http://schemas.microsoft.com/office/powerpoint/2010/main" val="7774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1.1R Graphical User Interfaces</a:t>
            </a:r>
            <a:endParaRPr lang="en-US" dirty="0"/>
          </a:p>
        </p:txBody>
      </p:sp>
      <p:sp>
        <p:nvSpPr>
          <p:cNvPr id="3" name="Content Placeholder 2"/>
          <p:cNvSpPr>
            <a:spLocks noGrp="1"/>
          </p:cNvSpPr>
          <p:nvPr>
            <p:ph idx="1"/>
          </p:nvPr>
        </p:nvSpPr>
        <p:spPr/>
        <p:txBody>
          <a:bodyPr/>
          <a:lstStyle/>
          <a:p>
            <a:r>
              <a:rPr lang="en-US" dirty="0"/>
              <a:t>R software uses a command-line interface (CLI) that is similar to the BASH shell in Linux or the interactive versions of scripting languages such as Python</a:t>
            </a:r>
          </a:p>
          <a:p>
            <a:r>
              <a:rPr lang="en-US" b="1" dirty="0"/>
              <a:t>RGui.exe</a:t>
            </a:r>
            <a:r>
              <a:rPr lang="en-US" dirty="0"/>
              <a:t> provides a basic graphical user interface (GUI) of R in Window version</a:t>
            </a:r>
          </a:p>
          <a:p>
            <a:r>
              <a:rPr lang="en-US" b="1" dirty="0"/>
              <a:t>Popular GUIs</a:t>
            </a:r>
            <a:r>
              <a:rPr lang="en-US" dirty="0"/>
              <a:t>: R commander, Rattle, and </a:t>
            </a:r>
            <a:r>
              <a:rPr lang="en-US" dirty="0" err="1"/>
              <a:t>RStudio</a:t>
            </a:r>
            <a:endParaRPr lang="en-US" dirty="0"/>
          </a:p>
        </p:txBody>
      </p:sp>
    </p:spTree>
    <p:extLst>
      <p:ext uri="{BB962C8B-B14F-4D97-AF65-F5344CB8AC3E}">
        <p14:creationId xmlns:p14="http://schemas.microsoft.com/office/powerpoint/2010/main" val="392705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1.1R Graphical User Interfaces - </a:t>
            </a:r>
            <a:r>
              <a:rPr lang="en-US" i="1" dirty="0" err="1"/>
              <a:t>RStudio</a:t>
            </a:r>
            <a:r>
              <a:rPr lang="en-US" i="1" dirty="0"/>
              <a:t> GUI (1)</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338192" y="1489587"/>
            <a:ext cx="7438653" cy="4490883"/>
          </a:xfrm>
          <a:prstGeom prst="rect">
            <a:avLst/>
          </a:prstGeom>
        </p:spPr>
      </p:pic>
    </p:spTree>
    <p:extLst>
      <p:ext uri="{BB962C8B-B14F-4D97-AF65-F5344CB8AC3E}">
        <p14:creationId xmlns:p14="http://schemas.microsoft.com/office/powerpoint/2010/main" val="1782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1.1R Graphical User Interfaces- </a:t>
            </a:r>
            <a:r>
              <a:rPr lang="en-US" i="1" dirty="0" err="1"/>
              <a:t>RStudio</a:t>
            </a:r>
            <a:r>
              <a:rPr lang="en-US" i="1" dirty="0"/>
              <a:t> GUI (2)</a:t>
            </a:r>
            <a:endParaRPr lang="en-US" dirty="0"/>
          </a:p>
        </p:txBody>
      </p:sp>
      <p:sp>
        <p:nvSpPr>
          <p:cNvPr id="3" name="Content Placeholder 2"/>
          <p:cNvSpPr>
            <a:spLocks noGrp="1"/>
          </p:cNvSpPr>
          <p:nvPr>
            <p:ph idx="1"/>
          </p:nvPr>
        </p:nvSpPr>
        <p:spPr/>
        <p:txBody>
          <a:bodyPr>
            <a:normAutofit/>
          </a:bodyPr>
          <a:lstStyle/>
          <a:p>
            <a:r>
              <a:rPr lang="en-US" b="1" dirty="0"/>
              <a:t>?lm </a:t>
            </a:r>
            <a:r>
              <a:rPr lang="en-US" dirty="0"/>
              <a:t>or </a:t>
            </a:r>
            <a:r>
              <a:rPr lang="en-US" b="1" dirty="0"/>
              <a:t>help(lm)</a:t>
            </a:r>
            <a:r>
              <a:rPr lang="en-US" dirty="0"/>
              <a:t> at the console prompt can be used to obtain help information on R</a:t>
            </a:r>
          </a:p>
          <a:p>
            <a:r>
              <a:rPr lang="en-US" b="1" dirty="0"/>
              <a:t>edit() </a:t>
            </a:r>
            <a:r>
              <a:rPr lang="en-US" dirty="0"/>
              <a:t>and </a:t>
            </a:r>
            <a:r>
              <a:rPr lang="en-US" b="1" dirty="0"/>
              <a:t>fix()</a:t>
            </a:r>
            <a:r>
              <a:rPr lang="en-US" dirty="0"/>
              <a:t> allow the user to update the contents of an R variable. Alternatively, such changes can be implemented with </a:t>
            </a:r>
            <a:r>
              <a:rPr lang="en-US" dirty="0" err="1"/>
              <a:t>RStudio</a:t>
            </a:r>
            <a:r>
              <a:rPr lang="en-US" dirty="0"/>
              <a:t> by selecting the appropriate variable from the workspace pane.</a:t>
            </a:r>
          </a:p>
          <a:p>
            <a:r>
              <a:rPr lang="en-US" dirty="0"/>
              <a:t>R allows one to save the workspace environment, including variables and loaded libraries, into an .</a:t>
            </a:r>
            <a:r>
              <a:rPr lang="en-US" dirty="0" err="1"/>
              <a:t>Rdata</a:t>
            </a:r>
            <a:r>
              <a:rPr lang="en-US" dirty="0"/>
              <a:t> file using the </a:t>
            </a:r>
            <a:r>
              <a:rPr lang="en-US" b="1" dirty="0" err="1"/>
              <a:t>save.image</a:t>
            </a:r>
            <a:r>
              <a:rPr lang="en-US" b="1" dirty="0"/>
              <a:t>() </a:t>
            </a:r>
            <a:r>
              <a:rPr lang="en-US" dirty="0"/>
              <a:t>function. An existing .</a:t>
            </a:r>
            <a:r>
              <a:rPr lang="en-US" dirty="0" err="1"/>
              <a:t>Rdata</a:t>
            </a:r>
            <a:r>
              <a:rPr lang="en-US" dirty="0"/>
              <a:t> file can be loaded using the </a:t>
            </a:r>
            <a:r>
              <a:rPr lang="en-US" dirty="0" err="1"/>
              <a:t>load.image</a:t>
            </a:r>
            <a:r>
              <a:rPr lang="en-US" dirty="0"/>
              <a:t>() function</a:t>
            </a:r>
          </a:p>
        </p:txBody>
      </p:sp>
    </p:spTree>
    <p:extLst>
      <p:ext uri="{BB962C8B-B14F-4D97-AF65-F5344CB8AC3E}">
        <p14:creationId xmlns:p14="http://schemas.microsoft.com/office/powerpoint/2010/main" val="161838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1.1R Graphical User Interfaces- </a:t>
            </a:r>
            <a:r>
              <a:rPr lang="en-US" i="1" dirty="0" err="1"/>
              <a:t>RStudio</a:t>
            </a:r>
            <a:r>
              <a:rPr lang="en-US" i="1" dirty="0"/>
              <a:t> GUI (3)</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81315" y="1556009"/>
            <a:ext cx="7646212" cy="4616191"/>
          </a:xfrm>
          <a:prstGeom prst="rect">
            <a:avLst/>
          </a:prstGeom>
        </p:spPr>
      </p:pic>
      <p:sp>
        <p:nvSpPr>
          <p:cNvPr id="5" name="TextBox 4"/>
          <p:cNvSpPr txBox="1"/>
          <p:nvPr/>
        </p:nvSpPr>
        <p:spPr>
          <a:xfrm>
            <a:off x="2861187" y="6370381"/>
            <a:ext cx="4160113" cy="369332"/>
          </a:xfrm>
          <a:prstGeom prst="rect">
            <a:avLst/>
          </a:prstGeom>
          <a:noFill/>
        </p:spPr>
        <p:txBody>
          <a:bodyPr wrap="none" rtlCol="0">
            <a:spAutoFit/>
          </a:bodyPr>
          <a:lstStyle/>
          <a:p>
            <a:r>
              <a:rPr lang="en-US" b="1" dirty="0"/>
              <a:t>FIGURE 3-4 </a:t>
            </a:r>
            <a:r>
              <a:rPr lang="en-US" i="1" dirty="0"/>
              <a:t>Accessing help in </a:t>
            </a:r>
            <a:r>
              <a:rPr lang="en-US" i="1" dirty="0" err="1"/>
              <a:t>Rstudio</a:t>
            </a:r>
            <a:endParaRPr lang="en-US" dirty="0"/>
          </a:p>
        </p:txBody>
      </p:sp>
    </p:spTree>
    <p:extLst>
      <p:ext uri="{BB962C8B-B14F-4D97-AF65-F5344CB8AC3E}">
        <p14:creationId xmlns:p14="http://schemas.microsoft.com/office/powerpoint/2010/main" val="7278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Data Import and Export (1)</a:t>
            </a:r>
            <a:endParaRPr lang="en-US" dirty="0"/>
          </a:p>
        </p:txBody>
      </p:sp>
      <p:sp>
        <p:nvSpPr>
          <p:cNvPr id="3" name="Content Placeholder 2"/>
          <p:cNvSpPr>
            <a:spLocks noGrp="1"/>
          </p:cNvSpPr>
          <p:nvPr>
            <p:ph idx="1"/>
          </p:nvPr>
        </p:nvSpPr>
        <p:spPr>
          <a:xfrm>
            <a:off x="1103382" y="1415676"/>
            <a:ext cx="9982200" cy="1008513"/>
          </a:xfrm>
        </p:spPr>
        <p:txBody>
          <a:bodyPr>
            <a:normAutofit fontScale="92500" lnSpcReduction="10000"/>
          </a:bodyPr>
          <a:lstStyle/>
          <a:p>
            <a:r>
              <a:rPr lang="en-US" b="1" dirty="0"/>
              <a:t>read.csv() </a:t>
            </a:r>
            <a:r>
              <a:rPr lang="en-US" dirty="0"/>
              <a:t>function use to import dataset from file</a:t>
            </a:r>
          </a:p>
          <a:p>
            <a:pPr marL="0" indent="0">
              <a:buNone/>
            </a:pPr>
            <a:r>
              <a:rPr lang="en-US" i="1" dirty="0"/>
              <a:t>	sales &lt;- read.csv("c:/data/yearly_sales.csv")</a:t>
            </a:r>
          </a:p>
        </p:txBody>
      </p:sp>
      <p:sp>
        <p:nvSpPr>
          <p:cNvPr id="4" name="TextBox 3"/>
          <p:cNvSpPr txBox="1"/>
          <p:nvPr/>
        </p:nvSpPr>
        <p:spPr>
          <a:xfrm>
            <a:off x="1605141" y="3737222"/>
            <a:ext cx="5203669" cy="830997"/>
          </a:xfrm>
          <a:prstGeom prst="rect">
            <a:avLst/>
          </a:prstGeom>
          <a:noFill/>
        </p:spPr>
        <p:txBody>
          <a:bodyPr wrap="none" rtlCol="0">
            <a:spAutoFit/>
          </a:bodyPr>
          <a:lstStyle/>
          <a:p>
            <a:r>
              <a:rPr lang="en-US" sz="2400" dirty="0" err="1"/>
              <a:t>setwd</a:t>
            </a:r>
            <a:r>
              <a:rPr lang="en-US" sz="2400" dirty="0"/>
              <a:t>("c:/data/")</a:t>
            </a:r>
          </a:p>
          <a:p>
            <a:r>
              <a:rPr lang="en-US" sz="2400" dirty="0"/>
              <a:t>sales &lt;- read.csv("yearly_sales.csv")</a:t>
            </a:r>
          </a:p>
        </p:txBody>
      </p:sp>
      <p:sp>
        <p:nvSpPr>
          <p:cNvPr id="5" name="TextBox 4"/>
          <p:cNvSpPr txBox="1"/>
          <p:nvPr/>
        </p:nvSpPr>
        <p:spPr>
          <a:xfrm>
            <a:off x="1537775" y="5548974"/>
            <a:ext cx="9547807" cy="830997"/>
          </a:xfrm>
          <a:prstGeom prst="rect">
            <a:avLst/>
          </a:prstGeom>
          <a:noFill/>
        </p:spPr>
        <p:txBody>
          <a:bodyPr wrap="none" rtlCol="0">
            <a:spAutoFit/>
          </a:bodyPr>
          <a:lstStyle/>
          <a:p>
            <a:r>
              <a:rPr lang="en-US" sz="2400" dirty="0" err="1"/>
              <a:t>sales_table</a:t>
            </a:r>
            <a:r>
              <a:rPr lang="en-US" sz="2400" dirty="0"/>
              <a:t> &lt;- </a:t>
            </a:r>
            <a:r>
              <a:rPr lang="en-US" sz="2400" dirty="0" err="1"/>
              <a:t>read.table</a:t>
            </a:r>
            <a:r>
              <a:rPr lang="en-US" sz="2400" dirty="0"/>
              <a:t>("yearly_sales.csv", header=TRUE, </a:t>
            </a:r>
            <a:r>
              <a:rPr lang="en-US" sz="2400" dirty="0" err="1"/>
              <a:t>sep</a:t>
            </a:r>
            <a:r>
              <a:rPr lang="en-US" sz="2400" dirty="0"/>
              <a:t>=",")</a:t>
            </a:r>
          </a:p>
          <a:p>
            <a:r>
              <a:rPr lang="en-US" sz="2400" dirty="0" err="1"/>
              <a:t>sales_delim</a:t>
            </a:r>
            <a:r>
              <a:rPr lang="en-US" sz="2400" dirty="0"/>
              <a:t> &lt;- </a:t>
            </a:r>
            <a:r>
              <a:rPr lang="en-US" sz="2400" dirty="0" err="1"/>
              <a:t>read.delim</a:t>
            </a:r>
            <a:r>
              <a:rPr lang="en-US" sz="2400" dirty="0"/>
              <a:t>("yearly_sales.csv", </a:t>
            </a:r>
            <a:r>
              <a:rPr lang="en-US" sz="2400" dirty="0" err="1"/>
              <a:t>sep</a:t>
            </a:r>
            <a:r>
              <a:rPr lang="en-US" sz="2400" dirty="0"/>
              <a:t>=",")</a:t>
            </a:r>
          </a:p>
        </p:txBody>
      </p:sp>
      <p:sp>
        <p:nvSpPr>
          <p:cNvPr id="7" name="TextBox 6"/>
          <p:cNvSpPr txBox="1"/>
          <p:nvPr/>
        </p:nvSpPr>
        <p:spPr>
          <a:xfrm>
            <a:off x="989177" y="2635073"/>
            <a:ext cx="1062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Forward slash</a:t>
            </a:r>
            <a:r>
              <a:rPr lang="en-US" sz="2400" b="1" dirty="0"/>
              <a:t> (/) </a:t>
            </a:r>
            <a:r>
              <a:rPr lang="en-US" sz="2400" dirty="0"/>
              <a:t>as the separator character in the directory and file paths</a:t>
            </a:r>
          </a:p>
          <a:p>
            <a:pPr marL="342900" indent="-342900">
              <a:buFont typeface="Arial" panose="020B0604020202020204" pitchFamily="34" charset="0"/>
              <a:buChar char="•"/>
            </a:pPr>
            <a:r>
              <a:rPr lang="en-US" sz="2400" b="1" dirty="0" err="1"/>
              <a:t>setwd</a:t>
            </a:r>
            <a:r>
              <a:rPr lang="en-US" sz="2400" b="1" dirty="0"/>
              <a:t>() </a:t>
            </a:r>
            <a:r>
              <a:rPr lang="en-US" sz="2400" dirty="0"/>
              <a:t>function used to Import of multiple files with long path names</a:t>
            </a:r>
          </a:p>
        </p:txBody>
      </p:sp>
      <p:sp>
        <p:nvSpPr>
          <p:cNvPr id="8" name="TextBox 7"/>
          <p:cNvSpPr txBox="1"/>
          <p:nvPr/>
        </p:nvSpPr>
        <p:spPr>
          <a:xfrm>
            <a:off x="989177" y="4643098"/>
            <a:ext cx="10212126"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err="1"/>
              <a:t>read.table</a:t>
            </a:r>
            <a:r>
              <a:rPr lang="en-US" sz="2400" b="1" dirty="0"/>
              <a:t>()</a:t>
            </a:r>
            <a:r>
              <a:rPr lang="en-US" sz="2400" dirty="0"/>
              <a:t> and </a:t>
            </a:r>
            <a:r>
              <a:rPr lang="en-US" sz="2400" b="1" dirty="0" err="1"/>
              <a:t>read.delim</a:t>
            </a:r>
            <a:r>
              <a:rPr lang="en-US" sz="2400" b="1" dirty="0"/>
              <a:t>()</a:t>
            </a:r>
            <a:r>
              <a:rPr lang="en-US" sz="2400" dirty="0"/>
              <a:t> are intended to import other common file types such as TXT</a:t>
            </a:r>
          </a:p>
        </p:txBody>
      </p:sp>
    </p:spTree>
    <p:extLst>
      <p:ext uri="{BB962C8B-B14F-4D97-AF65-F5344CB8AC3E}">
        <p14:creationId xmlns:p14="http://schemas.microsoft.com/office/powerpoint/2010/main" val="412985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Data Import and Export (2)</a:t>
            </a:r>
            <a:endParaRPr lang="en-US" dirty="0"/>
          </a:p>
        </p:txBody>
      </p:sp>
      <p:sp>
        <p:nvSpPr>
          <p:cNvPr id="3" name="Content Placeholder 2"/>
          <p:cNvSpPr>
            <a:spLocks noGrp="1"/>
          </p:cNvSpPr>
          <p:nvPr>
            <p:ph idx="1"/>
          </p:nvPr>
        </p:nvSpPr>
        <p:spPr/>
        <p:txBody>
          <a:bodyPr/>
          <a:lstStyle/>
          <a:p>
            <a:r>
              <a:rPr lang="en-US" dirty="0"/>
              <a:t>Main difference between these import functions is the default values. E.g. </a:t>
            </a:r>
            <a:r>
              <a:rPr lang="en-US" b="1" i="1" dirty="0" err="1"/>
              <a:t>read.delim</a:t>
            </a:r>
            <a:r>
              <a:rPr lang="en-US" b="1" i="1" dirty="0"/>
              <a:t>() </a:t>
            </a:r>
            <a:r>
              <a:rPr lang="en-US" dirty="0"/>
              <a:t>function expects the column separator to be a tab ("\t"). </a:t>
            </a:r>
          </a:p>
        </p:txBody>
      </p:sp>
      <p:pic>
        <p:nvPicPr>
          <p:cNvPr id="4" name="Picture 3"/>
          <p:cNvPicPr>
            <a:picLocks noChangeAspect="1"/>
          </p:cNvPicPr>
          <p:nvPr/>
        </p:nvPicPr>
        <p:blipFill>
          <a:blip r:embed="rId2"/>
          <a:stretch>
            <a:fillRect/>
          </a:stretch>
        </p:blipFill>
        <p:spPr>
          <a:xfrm>
            <a:off x="947268" y="2770496"/>
            <a:ext cx="9297138" cy="3401704"/>
          </a:xfrm>
          <a:prstGeom prst="rect">
            <a:avLst/>
          </a:prstGeom>
        </p:spPr>
      </p:pic>
    </p:spTree>
    <p:extLst>
      <p:ext uri="{BB962C8B-B14F-4D97-AF65-F5344CB8AC3E}">
        <p14:creationId xmlns:p14="http://schemas.microsoft.com/office/powerpoint/2010/main" val="245916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Data Import and Export (3)</a:t>
            </a:r>
            <a:endParaRPr lang="en-US" dirty="0"/>
          </a:p>
        </p:txBody>
      </p:sp>
      <p:sp>
        <p:nvSpPr>
          <p:cNvPr id="3" name="Content Placeholder 2"/>
          <p:cNvSpPr>
            <a:spLocks noGrp="1"/>
          </p:cNvSpPr>
          <p:nvPr>
            <p:ph idx="1"/>
          </p:nvPr>
        </p:nvSpPr>
        <p:spPr/>
        <p:txBody>
          <a:bodyPr/>
          <a:lstStyle/>
          <a:p>
            <a:r>
              <a:rPr lang="en-US" b="1" dirty="0" err="1"/>
              <a:t>write.table</a:t>
            </a:r>
            <a:r>
              <a:rPr lang="en-US" b="1" dirty="0"/>
              <a:t>(), write.csv(), and write.csv2()</a:t>
            </a:r>
            <a:r>
              <a:rPr lang="en-US" dirty="0"/>
              <a:t> enable exporting of R datasets to an external file. </a:t>
            </a:r>
          </a:p>
          <a:p>
            <a:r>
              <a:rPr lang="en-US" dirty="0"/>
              <a:t>For example, following R code adds an additional column to the sales dataset and exports the modified dataset to an external file.</a:t>
            </a:r>
          </a:p>
        </p:txBody>
      </p:sp>
      <p:pic>
        <p:nvPicPr>
          <p:cNvPr id="4" name="Picture 3"/>
          <p:cNvPicPr>
            <a:picLocks noChangeAspect="1"/>
          </p:cNvPicPr>
          <p:nvPr/>
        </p:nvPicPr>
        <p:blipFill>
          <a:blip r:embed="rId2"/>
          <a:stretch>
            <a:fillRect/>
          </a:stretch>
        </p:blipFill>
        <p:spPr>
          <a:xfrm>
            <a:off x="848116" y="3886200"/>
            <a:ext cx="10865263" cy="2091519"/>
          </a:xfrm>
          <a:prstGeom prst="rect">
            <a:avLst/>
          </a:prstGeom>
        </p:spPr>
      </p:pic>
    </p:spTree>
    <p:extLst>
      <p:ext uri="{BB962C8B-B14F-4D97-AF65-F5344CB8AC3E}">
        <p14:creationId xmlns:p14="http://schemas.microsoft.com/office/powerpoint/2010/main" val="175273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Data Import and Export (4)</a:t>
            </a:r>
            <a:endParaRPr lang="en-US" dirty="0"/>
          </a:p>
        </p:txBody>
      </p:sp>
      <p:sp>
        <p:nvSpPr>
          <p:cNvPr id="3" name="Content Placeholder 2"/>
          <p:cNvSpPr>
            <a:spLocks noGrp="1"/>
          </p:cNvSpPr>
          <p:nvPr>
            <p:ph idx="1"/>
          </p:nvPr>
        </p:nvSpPr>
        <p:spPr>
          <a:xfrm>
            <a:off x="1104900" y="1600200"/>
            <a:ext cx="9982200" cy="3748147"/>
          </a:xfrm>
        </p:spPr>
        <p:txBody>
          <a:bodyPr>
            <a:normAutofit fontScale="77500" lnSpcReduction="20000"/>
          </a:bodyPr>
          <a:lstStyle/>
          <a:p>
            <a:r>
              <a:rPr lang="en-US" dirty="0"/>
              <a:t>DBI and RODBC are R packages used to read data from a database management system (DBMS). These packages provide database interfaces for communication between R and DBMSs such as MySQL, Oracle, SQL Server, PostgreSQL, and Pivotal </a:t>
            </a:r>
            <a:r>
              <a:rPr lang="en-US" dirty="0" err="1"/>
              <a:t>Greenplum</a:t>
            </a:r>
            <a:endParaRPr lang="en-US" dirty="0"/>
          </a:p>
          <a:p>
            <a:r>
              <a:rPr lang="en-US" b="1" i="1" dirty="0" err="1"/>
              <a:t>install.packages</a:t>
            </a:r>
            <a:r>
              <a:rPr lang="en-US" b="1" i="1" dirty="0"/>
              <a:t>() </a:t>
            </a:r>
            <a:r>
              <a:rPr lang="en-US" dirty="0"/>
              <a:t>function used to install R packages</a:t>
            </a:r>
          </a:p>
          <a:p>
            <a:r>
              <a:rPr lang="en-US" b="1" i="1" dirty="0"/>
              <a:t>library()</a:t>
            </a:r>
            <a:r>
              <a:rPr lang="en-US" dirty="0"/>
              <a:t> function used to loads the package into the R workspace</a:t>
            </a:r>
          </a:p>
          <a:p>
            <a:r>
              <a:rPr lang="en-US" dirty="0"/>
              <a:t>connector (</a:t>
            </a:r>
            <a:r>
              <a:rPr lang="en-US" i="1" dirty="0"/>
              <a:t>conn</a:t>
            </a:r>
            <a:r>
              <a:rPr lang="en-US" dirty="0"/>
              <a:t>) is initialized for connecting to a Pivotal </a:t>
            </a:r>
            <a:r>
              <a:rPr lang="en-US" dirty="0" err="1"/>
              <a:t>Greenplum</a:t>
            </a:r>
            <a:r>
              <a:rPr lang="en-US" dirty="0"/>
              <a:t> database </a:t>
            </a:r>
            <a:r>
              <a:rPr lang="en-US" i="1" dirty="0"/>
              <a:t>training2 </a:t>
            </a:r>
            <a:r>
              <a:rPr lang="en-US" dirty="0"/>
              <a:t>via open database connectivity (ODBC) with user=user</a:t>
            </a:r>
          </a:p>
          <a:p>
            <a:r>
              <a:rPr lang="en-US" i="1" dirty="0"/>
              <a:t>training2 </a:t>
            </a:r>
            <a:r>
              <a:rPr lang="en-US" dirty="0"/>
              <a:t>database must be defined either in the /</a:t>
            </a:r>
            <a:r>
              <a:rPr lang="en-US" dirty="0" err="1"/>
              <a:t>etc</a:t>
            </a:r>
            <a:r>
              <a:rPr lang="en-US" dirty="0"/>
              <a:t>/ODBC.ini configuration file or using the Administrative Tools under the Windows Control Panel.</a:t>
            </a:r>
          </a:p>
        </p:txBody>
      </p:sp>
      <p:pic>
        <p:nvPicPr>
          <p:cNvPr id="4" name="Picture 3"/>
          <p:cNvPicPr>
            <a:picLocks noChangeAspect="1"/>
          </p:cNvPicPr>
          <p:nvPr/>
        </p:nvPicPr>
        <p:blipFill>
          <a:blip r:embed="rId2"/>
          <a:stretch>
            <a:fillRect/>
          </a:stretch>
        </p:blipFill>
        <p:spPr>
          <a:xfrm>
            <a:off x="1415330" y="5348347"/>
            <a:ext cx="8438737" cy="1103407"/>
          </a:xfrm>
          <a:prstGeom prst="rect">
            <a:avLst/>
          </a:prstGeom>
        </p:spPr>
      </p:pic>
    </p:spTree>
    <p:extLst>
      <p:ext uri="{BB962C8B-B14F-4D97-AF65-F5344CB8AC3E}">
        <p14:creationId xmlns:p14="http://schemas.microsoft.com/office/powerpoint/2010/main" val="303870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126793"/>
            <a:ext cx="9980682" cy="1096962"/>
          </a:xfrm>
        </p:spPr>
        <p:txBody>
          <a:bodyPr/>
          <a:lstStyle/>
          <a:p>
            <a:r>
              <a:rPr lang="en-US" b="1" dirty="0"/>
              <a:t>1.2 Data Import and Export (5)</a:t>
            </a:r>
            <a:endParaRPr lang="en-US" dirty="0"/>
          </a:p>
        </p:txBody>
      </p:sp>
      <p:sp>
        <p:nvSpPr>
          <p:cNvPr id="3" name="Content Placeholder 2"/>
          <p:cNvSpPr>
            <a:spLocks noGrp="1"/>
          </p:cNvSpPr>
          <p:nvPr>
            <p:ph idx="1"/>
          </p:nvPr>
        </p:nvSpPr>
        <p:spPr/>
        <p:txBody>
          <a:bodyPr/>
          <a:lstStyle/>
          <a:p>
            <a:r>
              <a:rPr lang="en-US" dirty="0"/>
              <a:t>connector needs to be present to submit a SQL query to an ODBC database by using the </a:t>
            </a:r>
            <a:r>
              <a:rPr lang="en-US" dirty="0" err="1"/>
              <a:t>sqlQuery</a:t>
            </a:r>
            <a:r>
              <a:rPr lang="en-US" dirty="0"/>
              <a:t>() function from the RODBC package (</a:t>
            </a:r>
            <a:r>
              <a:rPr lang="en-US" sz="2200" dirty="0">
                <a:solidFill>
                  <a:srgbClr val="0070C0"/>
                </a:solidFill>
              </a:rPr>
              <a:t>Ref: https://rdrr.io/cran/RODBC/man</a:t>
            </a:r>
            <a:r>
              <a:rPr lang="en-US" sz="2200" dirty="0">
                <a:solidFill>
                  <a:srgbClr val="FF0000"/>
                </a:solidFill>
              </a:rPr>
              <a:t>/</a:t>
            </a:r>
            <a:r>
              <a:rPr lang="en-US" dirty="0"/>
              <a:t>)</a:t>
            </a:r>
          </a:p>
          <a:p>
            <a:r>
              <a:rPr lang="en-US" dirty="0"/>
              <a:t>following R code retrieves specific columns from the </a:t>
            </a:r>
            <a:r>
              <a:rPr lang="en-US" i="1" dirty="0"/>
              <a:t>housing </a:t>
            </a:r>
            <a:r>
              <a:rPr lang="en-US" dirty="0"/>
              <a:t>table in which household income (</a:t>
            </a:r>
            <a:r>
              <a:rPr lang="en-US" dirty="0" err="1"/>
              <a:t>hinc</a:t>
            </a:r>
            <a:r>
              <a:rPr lang="en-US" dirty="0"/>
              <a:t>) is greater than $1,000,000.</a:t>
            </a:r>
          </a:p>
        </p:txBody>
      </p:sp>
      <p:grpSp>
        <p:nvGrpSpPr>
          <p:cNvPr id="6" name="Group 5"/>
          <p:cNvGrpSpPr/>
          <p:nvPr/>
        </p:nvGrpSpPr>
        <p:grpSpPr>
          <a:xfrm>
            <a:off x="1300581" y="4253854"/>
            <a:ext cx="6087325" cy="2294791"/>
            <a:chOff x="1341524" y="4454377"/>
            <a:chExt cx="6087325" cy="2294791"/>
          </a:xfrm>
        </p:grpSpPr>
        <p:pic>
          <p:nvPicPr>
            <p:cNvPr id="4" name="Picture 3"/>
            <p:cNvPicPr>
              <a:picLocks noChangeAspect="1"/>
            </p:cNvPicPr>
            <p:nvPr/>
          </p:nvPicPr>
          <p:blipFill>
            <a:blip r:embed="rId2"/>
            <a:stretch>
              <a:fillRect/>
            </a:stretch>
          </p:blipFill>
          <p:spPr>
            <a:xfrm>
              <a:off x="1341524" y="4454377"/>
              <a:ext cx="6087325" cy="1400370"/>
            </a:xfrm>
            <a:prstGeom prst="rect">
              <a:avLst/>
            </a:prstGeom>
          </p:spPr>
        </p:pic>
        <p:pic>
          <p:nvPicPr>
            <p:cNvPr id="5" name="Picture 4"/>
            <p:cNvPicPr>
              <a:picLocks noChangeAspect="1"/>
            </p:cNvPicPr>
            <p:nvPr/>
          </p:nvPicPr>
          <p:blipFill>
            <a:blip r:embed="rId3"/>
            <a:stretch>
              <a:fillRect/>
            </a:stretch>
          </p:blipFill>
          <p:spPr>
            <a:xfrm>
              <a:off x="1453389" y="5853693"/>
              <a:ext cx="3562847" cy="895475"/>
            </a:xfrm>
            <a:prstGeom prst="rect">
              <a:avLst/>
            </a:prstGeom>
          </p:spPr>
        </p:pic>
      </p:grpSp>
      <p:sp>
        <p:nvSpPr>
          <p:cNvPr id="7" name="TextBox 6"/>
          <p:cNvSpPr txBox="1"/>
          <p:nvPr/>
        </p:nvSpPr>
        <p:spPr>
          <a:xfrm>
            <a:off x="5213444" y="4954039"/>
            <a:ext cx="5064207" cy="369332"/>
          </a:xfrm>
          <a:prstGeom prst="rect">
            <a:avLst/>
          </a:prstGeom>
          <a:noFill/>
        </p:spPr>
        <p:txBody>
          <a:bodyPr wrap="none" rtlCol="0">
            <a:spAutoFit/>
          </a:bodyPr>
          <a:lstStyle/>
          <a:p>
            <a:r>
              <a:rPr lang="en-US" b="1" dirty="0"/>
              <a:t>Use</a:t>
            </a:r>
            <a:r>
              <a:rPr lang="en-US" dirty="0"/>
              <a:t> </a:t>
            </a:r>
            <a:r>
              <a:rPr lang="en-US" dirty="0" err="1">
                <a:solidFill>
                  <a:srgbClr val="FF0000"/>
                </a:solidFill>
              </a:rPr>
              <a:t>sqlFetch</a:t>
            </a:r>
            <a:r>
              <a:rPr lang="en-US" dirty="0">
                <a:solidFill>
                  <a:srgbClr val="FF0000"/>
                </a:solidFill>
              </a:rPr>
              <a:t>(conn, “</a:t>
            </a:r>
            <a:r>
              <a:rPr lang="en-US" dirty="0" err="1">
                <a:solidFill>
                  <a:srgbClr val="FF0000"/>
                </a:solidFill>
              </a:rPr>
              <a:t>housing_data</a:t>
            </a:r>
            <a:r>
              <a:rPr lang="en-US" dirty="0">
                <a:solidFill>
                  <a:srgbClr val="FF0000"/>
                </a:solidFill>
              </a:rPr>
              <a:t>”, max = 100)</a:t>
            </a:r>
          </a:p>
        </p:txBody>
      </p:sp>
    </p:spTree>
    <p:extLst>
      <p:ext uri="{BB962C8B-B14F-4D97-AF65-F5344CB8AC3E}">
        <p14:creationId xmlns:p14="http://schemas.microsoft.com/office/powerpoint/2010/main" val="117081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816-480F-4562-A0B0-67911686C9B4}"/>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AE2D34A0-3683-4DDE-9682-58E4F15C353A}"/>
              </a:ext>
            </a:extLst>
          </p:cNvPr>
          <p:cNvSpPr>
            <a:spLocks noGrp="1"/>
          </p:cNvSpPr>
          <p:nvPr>
            <p:ph idx="1"/>
          </p:nvPr>
        </p:nvSpPr>
        <p:spPr/>
        <p:txBody>
          <a:bodyPr/>
          <a:lstStyle/>
          <a:p>
            <a:pPr marL="0" indent="0">
              <a:buNone/>
            </a:pPr>
            <a:r>
              <a:rPr lang="en-US" b="1" dirty="0"/>
              <a:t>After studying this chapter, the student should be able to:</a:t>
            </a:r>
          </a:p>
          <a:p>
            <a:r>
              <a:rPr lang="en-US" dirty="0"/>
              <a:t>Understand the basic features of R</a:t>
            </a:r>
          </a:p>
          <a:p>
            <a:r>
              <a:rPr lang="en-US" dirty="0"/>
              <a:t>Understand how to do data exploration and analysis with R?</a:t>
            </a:r>
          </a:p>
          <a:p>
            <a:r>
              <a:rPr lang="en-US" dirty="0"/>
              <a:t>Understand methods for data evaluation</a:t>
            </a:r>
          </a:p>
        </p:txBody>
      </p:sp>
    </p:spTree>
    <p:extLst>
      <p:ext uri="{BB962C8B-B14F-4D97-AF65-F5344CB8AC3E}">
        <p14:creationId xmlns:p14="http://schemas.microsoft.com/office/powerpoint/2010/main" val="25767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Data Import and Export (6)</a:t>
            </a:r>
            <a:endParaRPr lang="en-US" dirty="0"/>
          </a:p>
        </p:txBody>
      </p:sp>
      <p:sp>
        <p:nvSpPr>
          <p:cNvPr id="3" name="Content Placeholder 2"/>
          <p:cNvSpPr>
            <a:spLocks noGrp="1"/>
          </p:cNvSpPr>
          <p:nvPr>
            <p:ph idx="1"/>
          </p:nvPr>
        </p:nvSpPr>
        <p:spPr>
          <a:xfrm>
            <a:off x="1104900" y="1600200"/>
            <a:ext cx="9982200" cy="1183943"/>
          </a:xfrm>
        </p:spPr>
        <p:txBody>
          <a:bodyPr>
            <a:normAutofit lnSpcReduction="10000"/>
          </a:bodyPr>
          <a:lstStyle/>
          <a:p>
            <a:r>
              <a:rPr lang="en-US" dirty="0"/>
              <a:t>Using DBI package (</a:t>
            </a:r>
            <a:r>
              <a:rPr lang="en-US" sz="2400" dirty="0">
                <a:solidFill>
                  <a:srgbClr val="0070C0"/>
                </a:solidFill>
              </a:rPr>
              <a:t>Ref: https://dbi.r-dbi.org/reference</a:t>
            </a:r>
            <a:r>
              <a:rPr lang="en-US" dirty="0"/>
              <a:t>/)</a:t>
            </a:r>
          </a:p>
          <a:p>
            <a:pPr lvl="1"/>
            <a:r>
              <a:rPr lang="en-US" dirty="0"/>
              <a:t>Install library </a:t>
            </a:r>
            <a:r>
              <a:rPr lang="en-US" b="1" dirty="0" err="1"/>
              <a:t>install.packages</a:t>
            </a:r>
            <a:r>
              <a:rPr lang="en-US" b="1" dirty="0"/>
              <a:t>("</a:t>
            </a:r>
            <a:r>
              <a:rPr lang="en-US" b="1" dirty="0" err="1"/>
              <a:t>odbc</a:t>
            </a:r>
            <a:r>
              <a:rPr lang="en-US" b="1" dirty="0"/>
              <a:t>")</a:t>
            </a:r>
          </a:p>
          <a:p>
            <a:pPr lvl="1"/>
            <a:r>
              <a:rPr lang="en-US" dirty="0"/>
              <a:t>Connect to SQL database</a:t>
            </a:r>
          </a:p>
        </p:txBody>
      </p:sp>
      <p:sp>
        <p:nvSpPr>
          <p:cNvPr id="4" name="TextBox 3"/>
          <p:cNvSpPr txBox="1"/>
          <p:nvPr/>
        </p:nvSpPr>
        <p:spPr>
          <a:xfrm>
            <a:off x="1104900" y="5236218"/>
            <a:ext cx="8299260" cy="1015663"/>
          </a:xfrm>
          <a:prstGeom prst="rect">
            <a:avLst/>
          </a:prstGeom>
          <a:noFill/>
        </p:spPr>
        <p:txBody>
          <a:bodyPr wrap="none" rtlCol="0">
            <a:spAutoFit/>
          </a:bodyPr>
          <a:lstStyle/>
          <a:p>
            <a:pPr lvl="2">
              <a:lnSpc>
                <a:spcPct val="100000"/>
              </a:lnSpc>
            </a:pPr>
            <a:r>
              <a:rPr lang="en-US" sz="2000" dirty="0"/>
              <a:t>query &lt;- </a:t>
            </a:r>
            <a:r>
              <a:rPr lang="en-US" sz="2000" dirty="0" err="1"/>
              <a:t>dbSendQuery</a:t>
            </a:r>
            <a:r>
              <a:rPr lang="en-US" sz="2000" dirty="0"/>
              <a:t>(con, "SELECT speed, </a:t>
            </a:r>
            <a:r>
              <a:rPr lang="en-US" sz="2000" dirty="0" err="1"/>
              <a:t>dist</a:t>
            </a:r>
            <a:r>
              <a:rPr lang="en-US" sz="2000" dirty="0"/>
              <a:t> FROM cars")</a:t>
            </a:r>
          </a:p>
          <a:p>
            <a:pPr lvl="2">
              <a:lnSpc>
                <a:spcPct val="100000"/>
              </a:lnSpc>
            </a:pPr>
            <a:r>
              <a:rPr lang="en-US" sz="2000" dirty="0" err="1"/>
              <a:t>dbFetch</a:t>
            </a:r>
            <a:r>
              <a:rPr lang="en-US" sz="2000" dirty="0"/>
              <a:t>(query, n = 10)</a:t>
            </a:r>
          </a:p>
          <a:p>
            <a:pPr lvl="2">
              <a:lnSpc>
                <a:spcPct val="100000"/>
              </a:lnSpc>
            </a:pPr>
            <a:r>
              <a:rPr lang="en-US" sz="2000" dirty="0" err="1"/>
              <a:t>dbClearResult</a:t>
            </a:r>
            <a:r>
              <a:rPr lang="en-US" sz="2000" dirty="0"/>
              <a:t>(query)</a:t>
            </a:r>
          </a:p>
        </p:txBody>
      </p:sp>
      <p:sp>
        <p:nvSpPr>
          <p:cNvPr id="5" name="TextBox 4"/>
          <p:cNvSpPr txBox="1"/>
          <p:nvPr/>
        </p:nvSpPr>
        <p:spPr>
          <a:xfrm>
            <a:off x="1104900" y="2784143"/>
            <a:ext cx="6955750" cy="2246769"/>
          </a:xfrm>
          <a:prstGeom prst="rect">
            <a:avLst/>
          </a:prstGeom>
          <a:noFill/>
        </p:spPr>
        <p:txBody>
          <a:bodyPr wrap="none" rtlCol="0">
            <a:spAutoFit/>
          </a:bodyPr>
          <a:lstStyle/>
          <a:p>
            <a:pPr lvl="2"/>
            <a:r>
              <a:rPr lang="en-US" sz="2000" dirty="0"/>
              <a:t>con &lt;- DBI::</a:t>
            </a:r>
            <a:r>
              <a:rPr lang="en-US" sz="2000" dirty="0" err="1"/>
              <a:t>dbConnect</a:t>
            </a:r>
            <a:r>
              <a:rPr lang="en-US" sz="2000" dirty="0"/>
              <a:t>(</a:t>
            </a:r>
            <a:r>
              <a:rPr lang="en-US" sz="2000" dirty="0" err="1"/>
              <a:t>odbc</a:t>
            </a:r>
            <a:r>
              <a:rPr lang="en-US" sz="2000" dirty="0"/>
              <a:t>::</a:t>
            </a:r>
            <a:r>
              <a:rPr lang="en-US" sz="2000" dirty="0" err="1"/>
              <a:t>odbc</a:t>
            </a:r>
            <a:r>
              <a:rPr lang="en-US" sz="2000" dirty="0"/>
              <a:t>(),</a:t>
            </a:r>
          </a:p>
          <a:p>
            <a:pPr lvl="2"/>
            <a:r>
              <a:rPr lang="en-US" sz="2000" dirty="0"/>
              <a:t>                     Driver   = “SQL Server ",</a:t>
            </a:r>
          </a:p>
          <a:p>
            <a:pPr lvl="2"/>
            <a:r>
              <a:rPr lang="en-US" sz="2000" dirty="0"/>
              <a:t>                      Server   = "[your server's path]",</a:t>
            </a:r>
          </a:p>
          <a:p>
            <a:pPr lvl="2"/>
            <a:r>
              <a:rPr lang="en-US" sz="2000" dirty="0"/>
              <a:t>                      Database = "[your database's name]",</a:t>
            </a:r>
          </a:p>
          <a:p>
            <a:pPr lvl="2"/>
            <a:r>
              <a:rPr lang="en-US" sz="2000" dirty="0"/>
              <a:t>                      UID      = "[your user name]",</a:t>
            </a:r>
          </a:p>
          <a:p>
            <a:pPr lvl="2"/>
            <a:r>
              <a:rPr lang="en-US" sz="2000" dirty="0"/>
              <a:t>                      PWD      = [“Database password“],</a:t>
            </a:r>
          </a:p>
          <a:p>
            <a:pPr lvl="2"/>
            <a:r>
              <a:rPr lang="en-US" sz="2000" dirty="0"/>
              <a:t>                      Port     = 1433)</a:t>
            </a:r>
          </a:p>
        </p:txBody>
      </p:sp>
      <p:sp>
        <p:nvSpPr>
          <p:cNvPr id="6" name="TextBox 5"/>
          <p:cNvSpPr txBox="1"/>
          <p:nvPr/>
        </p:nvSpPr>
        <p:spPr>
          <a:xfrm>
            <a:off x="1104900" y="4712998"/>
            <a:ext cx="2371162"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Select data </a:t>
            </a:r>
          </a:p>
        </p:txBody>
      </p:sp>
    </p:spTree>
    <p:extLst>
      <p:ext uri="{BB962C8B-B14F-4D97-AF65-F5344CB8AC3E}">
        <p14:creationId xmlns:p14="http://schemas.microsoft.com/office/powerpoint/2010/main" val="428968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1.2 Data Import and Export (7)</a:t>
            </a:r>
            <a:endParaRPr lang="en-US" dirty="0"/>
          </a:p>
        </p:txBody>
      </p:sp>
      <p:sp>
        <p:nvSpPr>
          <p:cNvPr id="3" name="Content Placeholder 2"/>
          <p:cNvSpPr>
            <a:spLocks noGrp="1"/>
          </p:cNvSpPr>
          <p:nvPr>
            <p:ph idx="1"/>
          </p:nvPr>
        </p:nvSpPr>
        <p:spPr/>
        <p:txBody>
          <a:bodyPr/>
          <a:lstStyle/>
          <a:p>
            <a:r>
              <a:rPr lang="en-US" b="1" dirty="0"/>
              <a:t>jpeg()</a:t>
            </a:r>
            <a:r>
              <a:rPr lang="en-US" dirty="0"/>
              <a:t> function used to creates a new JPEG file, adds a histogram plot to the file, and then closes the file. </a:t>
            </a:r>
          </a:p>
          <a:p>
            <a:r>
              <a:rPr lang="en-US" b="1" dirty="0"/>
              <a:t>jpeg()</a:t>
            </a:r>
            <a:r>
              <a:rPr lang="en-US" dirty="0"/>
              <a:t> is useful when automating standard reports. </a:t>
            </a:r>
          </a:p>
          <a:p>
            <a:r>
              <a:rPr lang="en-US" b="1" dirty="0" err="1"/>
              <a:t>png</a:t>
            </a:r>
            <a:r>
              <a:rPr lang="en-US" b="1" dirty="0"/>
              <a:t>(), bmp(), pdf(), and postscript()</a:t>
            </a:r>
            <a:r>
              <a:rPr lang="en-US" dirty="0"/>
              <a:t>, are available in R to save plots in the desired format.</a:t>
            </a:r>
          </a:p>
        </p:txBody>
      </p:sp>
      <p:pic>
        <p:nvPicPr>
          <p:cNvPr id="4" name="Picture 3"/>
          <p:cNvPicPr>
            <a:picLocks noChangeAspect="1"/>
          </p:cNvPicPr>
          <p:nvPr/>
        </p:nvPicPr>
        <p:blipFill>
          <a:blip r:embed="rId2"/>
          <a:stretch>
            <a:fillRect/>
          </a:stretch>
        </p:blipFill>
        <p:spPr>
          <a:xfrm>
            <a:off x="1419367" y="4271749"/>
            <a:ext cx="10345004" cy="1600973"/>
          </a:xfrm>
          <a:prstGeom prst="rect">
            <a:avLst/>
          </a:prstGeom>
        </p:spPr>
      </p:pic>
    </p:spTree>
    <p:extLst>
      <p:ext uri="{BB962C8B-B14F-4D97-AF65-F5344CB8AC3E}">
        <p14:creationId xmlns:p14="http://schemas.microsoft.com/office/powerpoint/2010/main" val="340389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 Attribute and Data Types (1)</a:t>
            </a:r>
            <a:endParaRPr lang="en-US" dirty="0"/>
          </a:p>
        </p:txBody>
      </p:sp>
      <p:sp>
        <p:nvSpPr>
          <p:cNvPr id="3" name="Content Placeholder 2"/>
          <p:cNvSpPr>
            <a:spLocks noGrp="1"/>
          </p:cNvSpPr>
          <p:nvPr>
            <p:ph idx="1"/>
          </p:nvPr>
        </p:nvSpPr>
        <p:spPr>
          <a:xfrm>
            <a:off x="1104900" y="1600200"/>
            <a:ext cx="10331924" cy="4572000"/>
          </a:xfrm>
        </p:spPr>
        <p:txBody>
          <a:bodyPr/>
          <a:lstStyle/>
          <a:p>
            <a:r>
              <a:rPr lang="en-US" dirty="0"/>
              <a:t>In the earlier example, </a:t>
            </a:r>
            <a:r>
              <a:rPr lang="en-US" i="1" dirty="0"/>
              <a:t>sales </a:t>
            </a:r>
            <a:r>
              <a:rPr lang="en-US" dirty="0"/>
              <a:t>variable contained a record for each customer. Several characteristics, such as total annual sales, number of orders, and gender, were provided for each customer</a:t>
            </a:r>
          </a:p>
          <a:p>
            <a:r>
              <a:rPr lang="en-US" dirty="0"/>
              <a:t>These characteristics or attributes provide qualitative and quantitative measures for each item or subject of interest</a:t>
            </a:r>
          </a:p>
          <a:p>
            <a:r>
              <a:rPr lang="en-US" dirty="0"/>
              <a:t>Attributes can be categorized into four types: </a:t>
            </a:r>
            <a:r>
              <a:rPr lang="en-US" b="1" dirty="0"/>
              <a:t>nominal, ordinal, interval, and ratio</a:t>
            </a:r>
          </a:p>
        </p:txBody>
      </p:sp>
    </p:spTree>
    <p:extLst>
      <p:ext uri="{BB962C8B-B14F-4D97-AF65-F5344CB8AC3E}">
        <p14:creationId xmlns:p14="http://schemas.microsoft.com/office/powerpoint/2010/main" val="17627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 Attribute and Data Types (2)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309922"/>
            <a:ext cx="7707276" cy="5152556"/>
          </a:xfrm>
          <a:prstGeom prst="rect">
            <a:avLst/>
          </a:prstGeom>
        </p:spPr>
      </p:pic>
    </p:spTree>
    <p:extLst>
      <p:ext uri="{BB962C8B-B14F-4D97-AF65-F5344CB8AC3E}">
        <p14:creationId xmlns:p14="http://schemas.microsoft.com/office/powerpoint/2010/main" val="246472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 Attribute and Data Types (3)</a:t>
            </a:r>
            <a:endParaRPr lang="en-US" dirty="0"/>
          </a:p>
        </p:txBody>
      </p:sp>
      <p:sp>
        <p:nvSpPr>
          <p:cNvPr id="3" name="Content Placeholder 2"/>
          <p:cNvSpPr>
            <a:spLocks noGrp="1"/>
          </p:cNvSpPr>
          <p:nvPr>
            <p:ph idx="1"/>
          </p:nvPr>
        </p:nvSpPr>
        <p:spPr/>
        <p:txBody>
          <a:bodyPr>
            <a:normAutofit/>
          </a:bodyPr>
          <a:lstStyle/>
          <a:p>
            <a:r>
              <a:rPr lang="en-US" dirty="0"/>
              <a:t>Data of one attribute type may be converted to another. For example, </a:t>
            </a:r>
          </a:p>
          <a:p>
            <a:pPr lvl="1"/>
            <a:r>
              <a:rPr lang="en-US" i="1" dirty="0"/>
              <a:t>quality </a:t>
            </a:r>
            <a:r>
              <a:rPr lang="en-US" dirty="0"/>
              <a:t>of diamonds {Fair, Good, Very Good, Premium, Ideal} is considered ordinal but can be converted to nominal {Good, Excellent} with a defined mapping.</a:t>
            </a:r>
          </a:p>
          <a:p>
            <a:pPr lvl="1"/>
            <a:r>
              <a:rPr lang="en-US" dirty="0"/>
              <a:t>A ratio attribute like </a:t>
            </a:r>
            <a:r>
              <a:rPr lang="en-US" i="1" dirty="0"/>
              <a:t>Age </a:t>
            </a:r>
            <a:r>
              <a:rPr lang="en-US" dirty="0"/>
              <a:t>can be converted into an ordinal attribute such </a:t>
            </a:r>
            <a:r>
              <a:rPr lang="fr-FR" dirty="0"/>
              <a:t>as {Infant, Adolescent, </a:t>
            </a:r>
            <a:r>
              <a:rPr lang="fr-FR" dirty="0" err="1"/>
              <a:t>Adult</a:t>
            </a:r>
            <a:r>
              <a:rPr lang="fr-FR" dirty="0"/>
              <a:t>, Senior}</a:t>
            </a:r>
          </a:p>
          <a:p>
            <a:r>
              <a:rPr lang="en-US" dirty="0"/>
              <a:t>Understanding attribute types in a dataset is to select the appropriate descriptive statistics and analytic methods (applied and properly interpreted)</a:t>
            </a:r>
          </a:p>
        </p:txBody>
      </p:sp>
    </p:spTree>
    <p:extLst>
      <p:ext uri="{BB962C8B-B14F-4D97-AF65-F5344CB8AC3E}">
        <p14:creationId xmlns:p14="http://schemas.microsoft.com/office/powerpoint/2010/main" val="8866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1.3.1</a:t>
            </a:r>
            <a:r>
              <a:rPr lang="en-US" dirty="0"/>
              <a:t> </a:t>
            </a:r>
            <a:r>
              <a:rPr lang="en-US" b="1" i="1" dirty="0"/>
              <a:t>Numeric, Character, and Logical Data Types (1)</a:t>
            </a:r>
            <a:endParaRPr lang="en-US" dirty="0"/>
          </a:p>
        </p:txBody>
      </p:sp>
      <p:sp>
        <p:nvSpPr>
          <p:cNvPr id="3" name="Content Placeholder 2"/>
          <p:cNvSpPr>
            <a:spLocks noGrp="1"/>
          </p:cNvSpPr>
          <p:nvPr>
            <p:ph idx="1"/>
          </p:nvPr>
        </p:nvSpPr>
        <p:spPr/>
        <p:txBody>
          <a:bodyPr>
            <a:normAutofit fontScale="92500" lnSpcReduction="10000"/>
          </a:bodyPr>
          <a:lstStyle/>
          <a:p>
            <a:r>
              <a:rPr lang="en-US" dirty="0"/>
              <a:t>R supports numeric, character, and logical (Boolean) values. </a:t>
            </a:r>
          </a:p>
          <a:p>
            <a:r>
              <a:rPr lang="en-US" dirty="0"/>
              <a:t>Examples of such variables are given in the following R code</a:t>
            </a:r>
          </a:p>
          <a:p>
            <a:pPr lvl="1"/>
            <a:endParaRPr lang="en-US" dirty="0"/>
          </a:p>
          <a:p>
            <a:pPr lvl="1"/>
            <a:endParaRPr lang="en-US" dirty="0"/>
          </a:p>
          <a:p>
            <a:pPr marL="457200" lvl="1" indent="0">
              <a:buNone/>
            </a:pPr>
            <a:endParaRPr lang="en-US" dirty="0"/>
          </a:p>
          <a:p>
            <a:r>
              <a:rPr lang="en-US" dirty="0"/>
              <a:t>R provides several functions, e.g. class() and </a:t>
            </a:r>
            <a:r>
              <a:rPr lang="en-US" dirty="0" err="1"/>
              <a:t>typeof</a:t>
            </a:r>
            <a:r>
              <a:rPr lang="en-US" dirty="0"/>
              <a:t>(), to examine the characteristics of a given variable. </a:t>
            </a:r>
          </a:p>
          <a:p>
            <a:pPr lvl="1"/>
            <a:r>
              <a:rPr lang="en-US" dirty="0"/>
              <a:t>class() function represents the abstract class of an object. </a:t>
            </a:r>
          </a:p>
          <a:p>
            <a:pPr lvl="1"/>
            <a:r>
              <a:rPr lang="en-US" dirty="0" err="1"/>
              <a:t>typeof</a:t>
            </a:r>
            <a:r>
              <a:rPr lang="en-US" dirty="0"/>
              <a:t>() function determines the way an object is stored in memory</a:t>
            </a:r>
          </a:p>
          <a:p>
            <a:r>
              <a:rPr lang="en-US" i="1" dirty="0" err="1"/>
              <a:t>i</a:t>
            </a:r>
            <a:r>
              <a:rPr lang="en-US" i="1" dirty="0"/>
              <a:t> </a:t>
            </a:r>
            <a:r>
              <a:rPr lang="en-US" dirty="0"/>
              <a:t>appears to be an integer, </a:t>
            </a:r>
            <a:r>
              <a:rPr lang="en-US" i="1" dirty="0" err="1"/>
              <a:t>i</a:t>
            </a:r>
            <a:r>
              <a:rPr lang="en-US" i="1" dirty="0"/>
              <a:t> </a:t>
            </a:r>
            <a:r>
              <a:rPr lang="en-US" dirty="0"/>
              <a:t>is internally stored using double precision</a:t>
            </a:r>
          </a:p>
        </p:txBody>
      </p:sp>
      <p:sp>
        <p:nvSpPr>
          <p:cNvPr id="4" name="TextBox 3"/>
          <p:cNvSpPr txBox="1"/>
          <p:nvPr/>
        </p:nvSpPr>
        <p:spPr>
          <a:xfrm>
            <a:off x="1668990" y="2596218"/>
            <a:ext cx="6160661" cy="1015663"/>
          </a:xfrm>
          <a:prstGeom prst="rect">
            <a:avLst/>
          </a:prstGeom>
          <a:noFill/>
        </p:spPr>
        <p:txBody>
          <a:bodyPr wrap="none" rtlCol="0">
            <a:spAutoFit/>
          </a:bodyPr>
          <a:lstStyle/>
          <a:p>
            <a:r>
              <a:rPr lang="en-US" sz="2000" dirty="0" err="1"/>
              <a:t>i</a:t>
            </a:r>
            <a:r>
              <a:rPr lang="en-US" sz="2000" dirty="0"/>
              <a:t> &lt;- 1                             # create a numeric variable</a:t>
            </a:r>
          </a:p>
          <a:p>
            <a:r>
              <a:rPr lang="en-US" sz="2000" dirty="0"/>
              <a:t>sport &lt;- "football"           # create a character variable</a:t>
            </a:r>
          </a:p>
          <a:p>
            <a:r>
              <a:rPr lang="en-US" sz="2000" dirty="0"/>
              <a:t>flag &lt;- TRUE                 # create a logical variable</a:t>
            </a:r>
          </a:p>
        </p:txBody>
      </p:sp>
    </p:spTree>
    <p:extLst>
      <p:ext uri="{BB962C8B-B14F-4D97-AF65-F5344CB8AC3E}">
        <p14:creationId xmlns:p14="http://schemas.microsoft.com/office/powerpoint/2010/main" val="331504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1.3.1 </a:t>
            </a:r>
            <a:r>
              <a:rPr lang="en-US" b="1" i="1" dirty="0"/>
              <a:t>Numeric, Character, and Logical Data Types (2)</a:t>
            </a:r>
            <a:endParaRPr lang="en-US" dirty="0"/>
          </a:p>
        </p:txBody>
      </p:sp>
      <p:sp>
        <p:nvSpPr>
          <p:cNvPr id="3" name="Content Placeholder 2"/>
          <p:cNvSpPr>
            <a:spLocks noGrp="1"/>
          </p:cNvSpPr>
          <p:nvPr>
            <p:ph idx="1"/>
          </p:nvPr>
        </p:nvSpPr>
        <p:spPr>
          <a:xfrm>
            <a:off x="1103381" y="3616657"/>
            <a:ext cx="10647341" cy="1935782"/>
          </a:xfrm>
        </p:spPr>
        <p:txBody>
          <a:bodyPr>
            <a:noAutofit/>
          </a:bodyPr>
          <a:lstStyle/>
          <a:p>
            <a:r>
              <a:rPr lang="en-US" sz="2400" dirty="0"/>
              <a:t>R functions can test the variables and coerce a variable into a specific type. </a:t>
            </a:r>
          </a:p>
          <a:p>
            <a:r>
              <a:rPr lang="en-US" sz="2400" b="1" dirty="0" err="1"/>
              <a:t>is.integer</a:t>
            </a:r>
            <a:r>
              <a:rPr lang="en-US" sz="2400" b="1" dirty="0"/>
              <a:t>()</a:t>
            </a:r>
            <a:r>
              <a:rPr lang="en-US" sz="2400" dirty="0"/>
              <a:t> function to test if </a:t>
            </a:r>
            <a:r>
              <a:rPr lang="en-US" sz="2400" i="1" dirty="0" err="1"/>
              <a:t>i</a:t>
            </a:r>
            <a:r>
              <a:rPr lang="en-US" sz="2400" i="1" dirty="0"/>
              <a:t> </a:t>
            </a:r>
            <a:r>
              <a:rPr lang="en-US" sz="2400" dirty="0"/>
              <a:t>is an integer</a:t>
            </a:r>
          </a:p>
          <a:p>
            <a:r>
              <a:rPr lang="en-US" sz="2400" b="1" dirty="0" err="1"/>
              <a:t>as.integer</a:t>
            </a:r>
            <a:r>
              <a:rPr lang="en-US" sz="2400" b="1" dirty="0"/>
              <a:t>() </a:t>
            </a:r>
            <a:r>
              <a:rPr lang="en-US" sz="2400" dirty="0"/>
              <a:t>function to coerce </a:t>
            </a:r>
            <a:r>
              <a:rPr lang="en-US" sz="2400" i="1" dirty="0" err="1"/>
              <a:t>i</a:t>
            </a:r>
            <a:r>
              <a:rPr lang="en-US" sz="2400" i="1" dirty="0"/>
              <a:t> </a:t>
            </a:r>
            <a:r>
              <a:rPr lang="en-US" sz="2400" dirty="0"/>
              <a:t>into a new integer variable, </a:t>
            </a:r>
            <a:r>
              <a:rPr lang="en-US" sz="2400" i="1" dirty="0"/>
              <a:t>j . It </a:t>
            </a:r>
            <a:r>
              <a:rPr lang="en-US" sz="2400" dirty="0"/>
              <a:t>can be applied for double, character, and logical types.</a:t>
            </a:r>
          </a:p>
        </p:txBody>
      </p:sp>
      <p:pic>
        <p:nvPicPr>
          <p:cNvPr id="4" name="Picture 3"/>
          <p:cNvPicPr>
            <a:picLocks noChangeAspect="1"/>
          </p:cNvPicPr>
          <p:nvPr/>
        </p:nvPicPr>
        <p:blipFill>
          <a:blip r:embed="rId2"/>
          <a:stretch>
            <a:fillRect/>
          </a:stretch>
        </p:blipFill>
        <p:spPr>
          <a:xfrm>
            <a:off x="1104899" y="1298196"/>
            <a:ext cx="7460867" cy="2318461"/>
          </a:xfrm>
          <a:prstGeom prst="rect">
            <a:avLst/>
          </a:prstGeom>
        </p:spPr>
      </p:pic>
      <p:pic>
        <p:nvPicPr>
          <p:cNvPr id="5" name="Picture 4"/>
          <p:cNvPicPr>
            <a:picLocks noChangeAspect="1"/>
          </p:cNvPicPr>
          <p:nvPr/>
        </p:nvPicPr>
        <p:blipFill>
          <a:blip r:embed="rId3"/>
          <a:stretch>
            <a:fillRect/>
          </a:stretch>
        </p:blipFill>
        <p:spPr>
          <a:xfrm>
            <a:off x="1104899" y="5552439"/>
            <a:ext cx="9728581" cy="1064526"/>
          </a:xfrm>
          <a:prstGeom prst="rect">
            <a:avLst/>
          </a:prstGeom>
        </p:spPr>
      </p:pic>
    </p:spTree>
    <p:extLst>
      <p:ext uri="{BB962C8B-B14F-4D97-AF65-F5344CB8AC3E}">
        <p14:creationId xmlns:p14="http://schemas.microsoft.com/office/powerpoint/2010/main" val="261126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1.3.1 </a:t>
            </a:r>
            <a:r>
              <a:rPr lang="en-US" b="1" i="1" dirty="0"/>
              <a:t>Numeric, Character, and Logical Data Types (3)</a:t>
            </a:r>
            <a:endParaRPr lang="en-US" dirty="0"/>
          </a:p>
        </p:txBody>
      </p:sp>
      <p:sp>
        <p:nvSpPr>
          <p:cNvPr id="3" name="Content Placeholder 2"/>
          <p:cNvSpPr>
            <a:spLocks noGrp="1"/>
          </p:cNvSpPr>
          <p:nvPr>
            <p:ph idx="1"/>
          </p:nvPr>
        </p:nvSpPr>
        <p:spPr>
          <a:xfrm>
            <a:off x="1104900" y="1600200"/>
            <a:ext cx="9982200" cy="2262116"/>
          </a:xfrm>
        </p:spPr>
        <p:txBody>
          <a:bodyPr>
            <a:normAutofit fontScale="92500"/>
          </a:bodyPr>
          <a:lstStyle/>
          <a:p>
            <a:r>
              <a:rPr lang="en-US" b="1" dirty="0"/>
              <a:t>length()  </a:t>
            </a:r>
            <a:r>
              <a:rPr lang="en-US" dirty="0"/>
              <a:t>return the created variables each have a length of 1.</a:t>
            </a:r>
          </a:p>
          <a:p>
            <a:r>
              <a:rPr lang="en-US" dirty="0"/>
              <a:t>One might have expected the returned length of </a:t>
            </a:r>
            <a:r>
              <a:rPr lang="en-US" i="1" dirty="0"/>
              <a:t>sport </a:t>
            </a:r>
            <a:r>
              <a:rPr lang="en-US" dirty="0"/>
              <a:t>to have been 8 for each of the characters in the string "football". However, these three variables are actually one element, </a:t>
            </a:r>
            <a:r>
              <a:rPr lang="en-US" b="1" i="1" dirty="0"/>
              <a:t>vectors</a:t>
            </a:r>
            <a:r>
              <a:rPr lang="en-US" dirty="0"/>
              <a:t>.</a:t>
            </a:r>
          </a:p>
        </p:txBody>
      </p:sp>
      <p:pic>
        <p:nvPicPr>
          <p:cNvPr id="4" name="Picture 3"/>
          <p:cNvPicPr>
            <a:picLocks noChangeAspect="1"/>
          </p:cNvPicPr>
          <p:nvPr/>
        </p:nvPicPr>
        <p:blipFill>
          <a:blip r:embed="rId2"/>
          <a:stretch>
            <a:fillRect/>
          </a:stretch>
        </p:blipFill>
        <p:spPr>
          <a:xfrm>
            <a:off x="997171" y="4312693"/>
            <a:ext cx="11080586" cy="1455027"/>
          </a:xfrm>
          <a:prstGeom prst="rect">
            <a:avLst/>
          </a:prstGeom>
        </p:spPr>
      </p:pic>
    </p:spTree>
    <p:extLst>
      <p:ext uri="{BB962C8B-B14F-4D97-AF65-F5344CB8AC3E}">
        <p14:creationId xmlns:p14="http://schemas.microsoft.com/office/powerpoint/2010/main" val="417444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1.3.2 Vectors (1)</a:t>
            </a:r>
            <a:endParaRPr lang="en-US" dirty="0"/>
          </a:p>
        </p:txBody>
      </p:sp>
      <p:sp>
        <p:nvSpPr>
          <p:cNvPr id="3" name="Content Placeholder 2"/>
          <p:cNvSpPr>
            <a:spLocks noGrp="1"/>
          </p:cNvSpPr>
          <p:nvPr>
            <p:ph idx="1"/>
          </p:nvPr>
        </p:nvSpPr>
        <p:spPr>
          <a:xfrm>
            <a:off x="1104900" y="1514901"/>
            <a:ext cx="10267000" cy="1505389"/>
          </a:xfrm>
        </p:spPr>
        <p:txBody>
          <a:bodyPr>
            <a:noAutofit/>
          </a:bodyPr>
          <a:lstStyle/>
          <a:p>
            <a:r>
              <a:rPr lang="en-US" sz="2200" dirty="0"/>
              <a:t>Vectors are a basic building block for data in R. Simple R variables are vectors. </a:t>
            </a:r>
          </a:p>
          <a:p>
            <a:r>
              <a:rPr lang="en-US" sz="2200" dirty="0"/>
              <a:t>A vector can only consist of values in the same class. </a:t>
            </a:r>
          </a:p>
          <a:p>
            <a:r>
              <a:rPr lang="en-US" sz="2200" b="1" dirty="0" err="1"/>
              <a:t>is.vector</a:t>
            </a:r>
            <a:r>
              <a:rPr lang="en-US" sz="2200" b="1" dirty="0"/>
              <a:t>() </a:t>
            </a:r>
            <a:r>
              <a:rPr lang="en-US" sz="2200" dirty="0"/>
              <a:t>function used to tests vectors</a:t>
            </a:r>
          </a:p>
          <a:p>
            <a:pPr marL="457200" lvl="1" indent="0">
              <a:buNone/>
            </a:pPr>
            <a:endParaRPr lang="en-US" sz="2200" dirty="0"/>
          </a:p>
        </p:txBody>
      </p:sp>
      <p:pic>
        <p:nvPicPr>
          <p:cNvPr id="5" name="Picture 4"/>
          <p:cNvPicPr>
            <a:picLocks noChangeAspect="1"/>
          </p:cNvPicPr>
          <p:nvPr/>
        </p:nvPicPr>
        <p:blipFill>
          <a:blip r:embed="rId2"/>
          <a:stretch>
            <a:fillRect/>
          </a:stretch>
        </p:blipFill>
        <p:spPr>
          <a:xfrm>
            <a:off x="1269292" y="3006572"/>
            <a:ext cx="8042309" cy="1187056"/>
          </a:xfrm>
          <a:prstGeom prst="rect">
            <a:avLst/>
          </a:prstGeom>
        </p:spPr>
      </p:pic>
      <p:pic>
        <p:nvPicPr>
          <p:cNvPr id="6" name="Picture 5"/>
          <p:cNvPicPr>
            <a:picLocks noChangeAspect="1"/>
          </p:cNvPicPr>
          <p:nvPr/>
        </p:nvPicPr>
        <p:blipFill>
          <a:blip r:embed="rId3"/>
          <a:stretch>
            <a:fillRect/>
          </a:stretch>
        </p:blipFill>
        <p:spPr>
          <a:xfrm>
            <a:off x="1269292" y="5038320"/>
            <a:ext cx="9651895" cy="1528332"/>
          </a:xfrm>
          <a:prstGeom prst="rect">
            <a:avLst/>
          </a:prstGeom>
        </p:spPr>
      </p:pic>
      <p:sp>
        <p:nvSpPr>
          <p:cNvPr id="4" name="TextBox 3"/>
          <p:cNvSpPr txBox="1"/>
          <p:nvPr/>
        </p:nvSpPr>
        <p:spPr>
          <a:xfrm>
            <a:off x="1104900" y="4193628"/>
            <a:ext cx="10267000" cy="769441"/>
          </a:xfrm>
          <a:prstGeom prst="rect">
            <a:avLst/>
          </a:prstGeom>
          <a:noFill/>
        </p:spPr>
        <p:txBody>
          <a:bodyPr wrap="square" rtlCol="0">
            <a:spAutoFit/>
          </a:bodyPr>
          <a:lstStyle/>
          <a:p>
            <a:pPr marL="285750" indent="-285750">
              <a:buFont typeface="Wingdings" panose="05000000000000000000" pitchFamily="2" charset="2"/>
              <a:buChar char="§"/>
            </a:pPr>
            <a:r>
              <a:rPr lang="en-US" sz="2200" b="1" dirty="0"/>
              <a:t>c() </a:t>
            </a:r>
            <a:r>
              <a:rPr lang="en-US" sz="2200" dirty="0"/>
              <a:t>or colon operator</a:t>
            </a:r>
            <a:r>
              <a:rPr lang="en-US" sz="2200" dirty="0">
                <a:solidFill>
                  <a:srgbClr val="FF0000"/>
                </a:solidFill>
              </a:rPr>
              <a:t>,</a:t>
            </a:r>
            <a:r>
              <a:rPr lang="en-US" sz="2200" b="1" dirty="0">
                <a:solidFill>
                  <a:srgbClr val="FF0000"/>
                </a:solidFill>
              </a:rPr>
              <a:t> :  </a:t>
            </a:r>
            <a:r>
              <a:rPr lang="en-US" sz="2200" dirty="0"/>
              <a:t>used to create a vector</a:t>
            </a:r>
            <a:endParaRPr lang="en-US" sz="2200" b="1" dirty="0">
              <a:solidFill>
                <a:srgbClr val="FF0000"/>
              </a:solidFill>
            </a:endParaRPr>
          </a:p>
          <a:p>
            <a:pPr marL="285750" indent="-285750">
              <a:buFont typeface="Wingdings" panose="05000000000000000000" pitchFamily="2" charset="2"/>
              <a:buChar char="§"/>
            </a:pPr>
            <a:r>
              <a:rPr lang="en-US" sz="2200" dirty="0"/>
              <a:t>To build a vector from the sequence of integers from 1 to 5 as below example</a:t>
            </a:r>
          </a:p>
        </p:txBody>
      </p:sp>
    </p:spTree>
    <p:extLst>
      <p:ext uri="{BB962C8B-B14F-4D97-AF65-F5344CB8AC3E}">
        <p14:creationId xmlns:p14="http://schemas.microsoft.com/office/powerpoint/2010/main" val="402674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1.3.2 Vectors (2)</a:t>
            </a:r>
            <a:endParaRPr lang="en-US" dirty="0"/>
          </a:p>
        </p:txBody>
      </p:sp>
      <p:sp>
        <p:nvSpPr>
          <p:cNvPr id="3" name="Content Placeholder 2"/>
          <p:cNvSpPr>
            <a:spLocks noGrp="1"/>
          </p:cNvSpPr>
          <p:nvPr>
            <p:ph idx="1"/>
          </p:nvPr>
        </p:nvSpPr>
        <p:spPr>
          <a:xfrm>
            <a:off x="1104900" y="1600200"/>
            <a:ext cx="10441106" cy="2589663"/>
          </a:xfrm>
        </p:spPr>
        <p:txBody>
          <a:bodyPr>
            <a:normAutofit fontScale="92500" lnSpcReduction="10000"/>
          </a:bodyPr>
          <a:lstStyle/>
          <a:p>
            <a:r>
              <a:rPr lang="en-US" sz="2400" dirty="0"/>
              <a:t>A vector of a specific length can be initialized and then populate the content of the vector later. </a:t>
            </a:r>
          </a:p>
          <a:p>
            <a:r>
              <a:rPr lang="en-US" sz="2400" b="1" dirty="0"/>
              <a:t>vector() function </a:t>
            </a:r>
            <a:r>
              <a:rPr lang="en-US" sz="2400" dirty="0"/>
              <a:t>creates a logical vector by default. A vector of a different type can be specified by using the mode parameter. </a:t>
            </a:r>
          </a:p>
          <a:p>
            <a:r>
              <a:rPr lang="en-US" sz="2400" dirty="0"/>
              <a:t>Vector </a:t>
            </a:r>
            <a:r>
              <a:rPr lang="en-US" sz="2400" i="1" dirty="0"/>
              <a:t>c</a:t>
            </a:r>
            <a:r>
              <a:rPr lang="en-US" sz="2400" dirty="0"/>
              <a:t>, an integer vector of length 0, may be useful when the number of elements is not initially known and new elements will later be added to the end of the vector as the values become available.</a:t>
            </a:r>
          </a:p>
        </p:txBody>
      </p:sp>
      <p:pic>
        <p:nvPicPr>
          <p:cNvPr id="4" name="Picture 3"/>
          <p:cNvPicPr>
            <a:picLocks noChangeAspect="1"/>
          </p:cNvPicPr>
          <p:nvPr/>
        </p:nvPicPr>
        <p:blipFill>
          <a:blip r:embed="rId2"/>
          <a:stretch>
            <a:fillRect/>
          </a:stretch>
        </p:blipFill>
        <p:spPr>
          <a:xfrm>
            <a:off x="1104900" y="4012443"/>
            <a:ext cx="8735507" cy="2573148"/>
          </a:xfrm>
          <a:prstGeom prst="rect">
            <a:avLst/>
          </a:prstGeom>
        </p:spPr>
      </p:pic>
    </p:spTree>
    <p:extLst>
      <p:ext uri="{BB962C8B-B14F-4D97-AF65-F5344CB8AC3E}">
        <p14:creationId xmlns:p14="http://schemas.microsoft.com/office/powerpoint/2010/main" val="2476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lstStyle/>
          <a:p>
            <a:pPr marL="514350" indent="-514350">
              <a:buFont typeface="+mj-lt"/>
              <a:buAutoNum type="arabicPeriod"/>
            </a:pPr>
            <a:r>
              <a:rPr lang="en-US" b="1" dirty="0"/>
              <a:t>Introduction to R</a:t>
            </a:r>
          </a:p>
          <a:p>
            <a:pPr marL="514350" indent="-514350">
              <a:buFont typeface="+mj-lt"/>
              <a:buAutoNum type="arabicPeriod"/>
            </a:pPr>
            <a:r>
              <a:rPr lang="en-US" b="1" dirty="0"/>
              <a:t>Exploratory Data Analysis</a:t>
            </a:r>
          </a:p>
          <a:p>
            <a:pPr marL="514350" indent="-514350">
              <a:buFont typeface="+mj-lt"/>
              <a:buAutoNum type="arabicPeriod"/>
            </a:pPr>
            <a:r>
              <a:rPr lang="en-US" b="1" dirty="0"/>
              <a:t>Statistical Methods for Evaluation</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1.3.3 </a:t>
            </a:r>
            <a:r>
              <a:rPr lang="en-US" b="1" i="1" dirty="0"/>
              <a:t>Arrays and Matrices (1)</a:t>
            </a:r>
            <a:endParaRPr lang="en-US" dirty="0"/>
          </a:p>
        </p:txBody>
      </p:sp>
      <p:sp>
        <p:nvSpPr>
          <p:cNvPr id="3" name="Content Placeholder 2"/>
          <p:cNvSpPr>
            <a:spLocks noGrp="1"/>
          </p:cNvSpPr>
          <p:nvPr>
            <p:ph idx="1"/>
          </p:nvPr>
        </p:nvSpPr>
        <p:spPr>
          <a:xfrm>
            <a:off x="1104900" y="1600200"/>
            <a:ext cx="5015681" cy="4404815"/>
          </a:xfrm>
        </p:spPr>
        <p:txBody>
          <a:bodyPr>
            <a:normAutofit lnSpcReduction="10000"/>
          </a:bodyPr>
          <a:lstStyle/>
          <a:p>
            <a:r>
              <a:rPr lang="en-US" b="1" dirty="0"/>
              <a:t>array() </a:t>
            </a:r>
            <a:r>
              <a:rPr lang="en-US" dirty="0"/>
              <a:t>function can be used to restructure a vector as an array</a:t>
            </a:r>
          </a:p>
          <a:p>
            <a:r>
              <a:rPr lang="en-US" dirty="0"/>
              <a:t>Below is a three-dimensional array to hold the quarterly sales for three regions over a two-year period and then assign the sales amount of $158,000 to the second region for the first quarter of the first year.</a:t>
            </a:r>
          </a:p>
        </p:txBody>
      </p:sp>
      <p:pic>
        <p:nvPicPr>
          <p:cNvPr id="4" name="Picture 3"/>
          <p:cNvPicPr>
            <a:picLocks noChangeAspect="1"/>
          </p:cNvPicPr>
          <p:nvPr/>
        </p:nvPicPr>
        <p:blipFill>
          <a:blip r:embed="rId2"/>
          <a:stretch>
            <a:fillRect/>
          </a:stretch>
        </p:blipFill>
        <p:spPr>
          <a:xfrm>
            <a:off x="6120581" y="1668074"/>
            <a:ext cx="6071419" cy="4186816"/>
          </a:xfrm>
          <a:prstGeom prst="rect">
            <a:avLst/>
          </a:prstGeom>
        </p:spPr>
      </p:pic>
    </p:spTree>
    <p:extLst>
      <p:ext uri="{BB962C8B-B14F-4D97-AF65-F5344CB8AC3E}">
        <p14:creationId xmlns:p14="http://schemas.microsoft.com/office/powerpoint/2010/main" val="34177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1.3.3 </a:t>
            </a:r>
            <a:r>
              <a:rPr lang="en-US" b="1" i="1" dirty="0"/>
              <a:t>Arrays and Matrices (2)</a:t>
            </a:r>
            <a:endParaRPr lang="en-US" dirty="0"/>
          </a:p>
        </p:txBody>
      </p:sp>
      <p:sp>
        <p:nvSpPr>
          <p:cNvPr id="3" name="Content Placeholder 2"/>
          <p:cNvSpPr>
            <a:spLocks noGrp="1"/>
          </p:cNvSpPr>
          <p:nvPr>
            <p:ph idx="1"/>
          </p:nvPr>
        </p:nvSpPr>
        <p:spPr/>
        <p:txBody>
          <a:bodyPr/>
          <a:lstStyle/>
          <a:p>
            <a:r>
              <a:rPr lang="en-US" b="1" i="1" dirty="0"/>
              <a:t>matrix  is </a:t>
            </a:r>
            <a:r>
              <a:rPr lang="en-US" dirty="0"/>
              <a:t>a two-dimensional array </a:t>
            </a:r>
          </a:p>
          <a:p>
            <a:r>
              <a:rPr lang="en-US" dirty="0"/>
              <a:t>Below is a matrix to hold the quarterly sales for the three regions. Parameters </a:t>
            </a:r>
            <a:r>
              <a:rPr lang="en-US" b="1" dirty="0" err="1"/>
              <a:t>nrow</a:t>
            </a:r>
            <a:r>
              <a:rPr lang="en-US" dirty="0"/>
              <a:t> and </a:t>
            </a:r>
            <a:r>
              <a:rPr lang="en-US" b="1" dirty="0" err="1"/>
              <a:t>ncol</a:t>
            </a:r>
            <a:r>
              <a:rPr lang="en-US" dirty="0"/>
              <a:t> define the number of rows and columns, respectively, for the </a:t>
            </a:r>
            <a:r>
              <a:rPr lang="en-US" i="1" dirty="0" err="1"/>
              <a:t>sales_matrix</a:t>
            </a:r>
            <a:r>
              <a:rPr lang="en-US" dirty="0"/>
              <a:t>.</a:t>
            </a:r>
          </a:p>
        </p:txBody>
      </p:sp>
      <p:pic>
        <p:nvPicPr>
          <p:cNvPr id="4" name="Picture 3"/>
          <p:cNvPicPr>
            <a:picLocks noChangeAspect="1"/>
          </p:cNvPicPr>
          <p:nvPr/>
        </p:nvPicPr>
        <p:blipFill>
          <a:blip r:embed="rId2"/>
          <a:stretch>
            <a:fillRect/>
          </a:stretch>
        </p:blipFill>
        <p:spPr>
          <a:xfrm>
            <a:off x="1246050" y="3511767"/>
            <a:ext cx="7788768" cy="2660433"/>
          </a:xfrm>
          <a:prstGeom prst="rect">
            <a:avLst/>
          </a:prstGeom>
        </p:spPr>
      </p:pic>
    </p:spTree>
    <p:extLst>
      <p:ext uri="{BB962C8B-B14F-4D97-AF65-F5344CB8AC3E}">
        <p14:creationId xmlns:p14="http://schemas.microsoft.com/office/powerpoint/2010/main" val="4122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1.3.3 </a:t>
            </a:r>
            <a:r>
              <a:rPr lang="en-US" b="1" i="1" dirty="0"/>
              <a:t>Arrays and Matrices (3)</a:t>
            </a:r>
            <a:endParaRPr lang="en-US" dirty="0"/>
          </a:p>
        </p:txBody>
      </p:sp>
      <p:sp>
        <p:nvSpPr>
          <p:cNvPr id="3" name="Content Placeholder 2"/>
          <p:cNvSpPr>
            <a:spLocks noGrp="1"/>
          </p:cNvSpPr>
          <p:nvPr>
            <p:ph idx="1"/>
          </p:nvPr>
        </p:nvSpPr>
        <p:spPr>
          <a:xfrm>
            <a:off x="1104900" y="1600200"/>
            <a:ext cx="10723305" cy="4572000"/>
          </a:xfrm>
        </p:spPr>
        <p:txBody>
          <a:bodyPr>
            <a:normAutofit/>
          </a:bodyPr>
          <a:lstStyle/>
          <a:p>
            <a:r>
              <a:rPr lang="en-US" dirty="0"/>
              <a:t>Matrix operations - addition, subtraction, multiplication, and transpose function </a:t>
            </a:r>
            <a:r>
              <a:rPr lang="en-US" b="1" dirty="0"/>
              <a:t>t() </a:t>
            </a:r>
            <a:r>
              <a:rPr lang="en-US" dirty="0"/>
              <a:t>and the inverse matrix function </a:t>
            </a:r>
            <a:r>
              <a:rPr lang="en-US" b="1" dirty="0" err="1"/>
              <a:t>matrix.inverse</a:t>
            </a:r>
            <a:r>
              <a:rPr lang="en-US" b="1" dirty="0"/>
              <a:t>() </a:t>
            </a:r>
            <a:r>
              <a:rPr lang="en-US" dirty="0"/>
              <a:t>included in the </a:t>
            </a:r>
            <a:r>
              <a:rPr lang="en-US" b="1" dirty="0" err="1"/>
              <a:t>matrixcalc</a:t>
            </a:r>
            <a:r>
              <a:rPr lang="en-US" dirty="0"/>
              <a:t> package. </a:t>
            </a:r>
          </a:p>
          <a:p>
            <a:r>
              <a:rPr lang="en-US" dirty="0"/>
              <a:t>Following R code builds a 3 × 3 matrix, M, and multiplies it by its inverse to obtain the identity matrix.</a:t>
            </a:r>
          </a:p>
        </p:txBody>
      </p:sp>
      <p:grpSp>
        <p:nvGrpSpPr>
          <p:cNvPr id="6" name="Group 5"/>
          <p:cNvGrpSpPr/>
          <p:nvPr/>
        </p:nvGrpSpPr>
        <p:grpSpPr>
          <a:xfrm>
            <a:off x="1331619" y="4051734"/>
            <a:ext cx="7089049" cy="2335419"/>
            <a:chOff x="5885570" y="2101645"/>
            <a:chExt cx="6306430" cy="1859183"/>
          </a:xfrm>
        </p:grpSpPr>
        <p:pic>
          <p:nvPicPr>
            <p:cNvPr id="4" name="Picture 3"/>
            <p:cNvPicPr>
              <a:picLocks noChangeAspect="1"/>
            </p:cNvPicPr>
            <p:nvPr/>
          </p:nvPicPr>
          <p:blipFill>
            <a:blip r:embed="rId2"/>
            <a:stretch>
              <a:fillRect/>
            </a:stretch>
          </p:blipFill>
          <p:spPr>
            <a:xfrm>
              <a:off x="5885570" y="2101645"/>
              <a:ext cx="6306430" cy="504895"/>
            </a:xfrm>
            <a:prstGeom prst="rect">
              <a:avLst/>
            </a:prstGeom>
          </p:spPr>
        </p:pic>
        <p:pic>
          <p:nvPicPr>
            <p:cNvPr id="5" name="Picture 4"/>
            <p:cNvPicPr>
              <a:picLocks noChangeAspect="1"/>
            </p:cNvPicPr>
            <p:nvPr/>
          </p:nvPicPr>
          <p:blipFill>
            <a:blip r:embed="rId3"/>
            <a:stretch>
              <a:fillRect/>
            </a:stretch>
          </p:blipFill>
          <p:spPr>
            <a:xfrm>
              <a:off x="5885570" y="2646195"/>
              <a:ext cx="6268325" cy="1314633"/>
            </a:xfrm>
            <a:prstGeom prst="rect">
              <a:avLst/>
            </a:prstGeom>
          </p:spPr>
        </p:pic>
      </p:grpSp>
    </p:spTree>
    <p:extLst>
      <p:ext uri="{BB962C8B-B14F-4D97-AF65-F5344CB8AC3E}">
        <p14:creationId xmlns:p14="http://schemas.microsoft.com/office/powerpoint/2010/main" val="289421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1.3.4 </a:t>
            </a:r>
            <a:r>
              <a:rPr lang="en-US" b="1" i="1" dirty="0"/>
              <a:t>Data Frames</a:t>
            </a:r>
            <a:r>
              <a:rPr lang="en-US" dirty="0"/>
              <a:t> </a:t>
            </a:r>
            <a:r>
              <a:rPr lang="en-US" b="1" dirty="0"/>
              <a:t>(1)</a:t>
            </a:r>
          </a:p>
        </p:txBody>
      </p:sp>
      <p:sp>
        <p:nvSpPr>
          <p:cNvPr id="3" name="Content Placeholder 2"/>
          <p:cNvSpPr>
            <a:spLocks noGrp="1"/>
          </p:cNvSpPr>
          <p:nvPr>
            <p:ph idx="1"/>
          </p:nvPr>
        </p:nvSpPr>
        <p:spPr/>
        <p:txBody>
          <a:bodyPr/>
          <a:lstStyle/>
          <a:p>
            <a:r>
              <a:rPr lang="en-US" dirty="0"/>
              <a:t>Data frames provide a structure for storing and accessing several variables of possibly different data types.</a:t>
            </a:r>
          </a:p>
          <a:p>
            <a:r>
              <a:rPr lang="en-US" dirty="0" err="1"/>
              <a:t>is.data.frame</a:t>
            </a:r>
            <a:r>
              <a:rPr lang="en-US" dirty="0"/>
              <a:t>() function indicates, a data frame was created by the read.csv() function</a:t>
            </a:r>
          </a:p>
        </p:txBody>
      </p:sp>
      <p:pic>
        <p:nvPicPr>
          <p:cNvPr id="4" name="Picture 3"/>
          <p:cNvPicPr>
            <a:picLocks noChangeAspect="1"/>
          </p:cNvPicPr>
          <p:nvPr/>
        </p:nvPicPr>
        <p:blipFill>
          <a:blip r:embed="rId2"/>
          <a:stretch>
            <a:fillRect/>
          </a:stretch>
        </p:blipFill>
        <p:spPr>
          <a:xfrm>
            <a:off x="1104900" y="4117980"/>
            <a:ext cx="10659470" cy="1354772"/>
          </a:xfrm>
          <a:prstGeom prst="rect">
            <a:avLst/>
          </a:prstGeom>
        </p:spPr>
      </p:pic>
    </p:spTree>
    <p:extLst>
      <p:ext uri="{BB962C8B-B14F-4D97-AF65-F5344CB8AC3E}">
        <p14:creationId xmlns:p14="http://schemas.microsoft.com/office/powerpoint/2010/main" val="351998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1.3.4 </a:t>
            </a:r>
            <a:r>
              <a:rPr lang="en-US" b="1" i="1" dirty="0"/>
              <a:t>Data Frames</a:t>
            </a:r>
            <a:r>
              <a:rPr lang="en-US" dirty="0"/>
              <a:t> </a:t>
            </a:r>
            <a:r>
              <a:rPr lang="en-US" b="1" dirty="0"/>
              <a:t>(2)</a:t>
            </a:r>
          </a:p>
        </p:txBody>
      </p:sp>
      <p:sp>
        <p:nvSpPr>
          <p:cNvPr id="3" name="Content Placeholder 2"/>
          <p:cNvSpPr>
            <a:spLocks noGrp="1"/>
          </p:cNvSpPr>
          <p:nvPr>
            <p:ph idx="1"/>
          </p:nvPr>
        </p:nvSpPr>
        <p:spPr>
          <a:xfrm>
            <a:off x="1104900" y="1600200"/>
            <a:ext cx="9982200" cy="2767084"/>
          </a:xfrm>
        </p:spPr>
        <p:txBody>
          <a:bodyPr>
            <a:normAutofit/>
          </a:bodyPr>
          <a:lstStyle/>
          <a:p>
            <a:r>
              <a:rPr lang="en-US" sz="2400" b="1" dirty="0"/>
              <a:t>$</a:t>
            </a:r>
            <a:r>
              <a:rPr lang="en-US" sz="2400" dirty="0"/>
              <a:t> notation used to assess variables stored in the data frame</a:t>
            </a:r>
          </a:p>
          <a:p>
            <a:r>
              <a:rPr lang="en-US" sz="2400" dirty="0"/>
              <a:t>Following R code illustrates that in this example, each variable is a vector with the exception of gender, which was, by a read.csv() default, imported as a </a:t>
            </a:r>
            <a:r>
              <a:rPr lang="en-US" sz="2400" b="1" i="1" dirty="0"/>
              <a:t>factor</a:t>
            </a:r>
          </a:p>
          <a:p>
            <a:r>
              <a:rPr lang="en-US" sz="2400" dirty="0"/>
              <a:t>Factor denotes a categorical variable, typically with a few finite levels such as “F” and “M” in the case of </a:t>
            </a:r>
            <a:r>
              <a:rPr lang="en-US" sz="2400" i="1" dirty="0"/>
              <a:t>gender</a:t>
            </a:r>
            <a:r>
              <a:rPr lang="en-US" sz="2400" dirty="0"/>
              <a:t>.</a:t>
            </a:r>
          </a:p>
        </p:txBody>
      </p:sp>
      <p:pic>
        <p:nvPicPr>
          <p:cNvPr id="4" name="Picture 3"/>
          <p:cNvPicPr>
            <a:picLocks noChangeAspect="1"/>
          </p:cNvPicPr>
          <p:nvPr/>
        </p:nvPicPr>
        <p:blipFill>
          <a:blip r:embed="rId2"/>
          <a:stretch>
            <a:fillRect/>
          </a:stretch>
        </p:blipFill>
        <p:spPr>
          <a:xfrm>
            <a:off x="1104900" y="4121625"/>
            <a:ext cx="8760398" cy="2383045"/>
          </a:xfrm>
          <a:prstGeom prst="rect">
            <a:avLst/>
          </a:prstGeom>
        </p:spPr>
      </p:pic>
    </p:spTree>
    <p:extLst>
      <p:ext uri="{BB962C8B-B14F-4D97-AF65-F5344CB8AC3E}">
        <p14:creationId xmlns:p14="http://schemas.microsoft.com/office/powerpoint/2010/main" val="38011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1.3.4 </a:t>
            </a:r>
            <a:r>
              <a:rPr lang="en-US" b="1" i="1" dirty="0"/>
              <a:t>Data Frames</a:t>
            </a:r>
            <a:r>
              <a:rPr lang="en-US" dirty="0"/>
              <a:t> </a:t>
            </a:r>
            <a:r>
              <a:rPr lang="en-US" b="1" dirty="0"/>
              <a:t>(3)</a:t>
            </a:r>
          </a:p>
        </p:txBody>
      </p:sp>
      <p:sp>
        <p:nvSpPr>
          <p:cNvPr id="3" name="Content Placeholder 2"/>
          <p:cNvSpPr>
            <a:spLocks noGrp="1"/>
          </p:cNvSpPr>
          <p:nvPr>
            <p:ph idx="1"/>
          </p:nvPr>
        </p:nvSpPr>
        <p:spPr>
          <a:xfrm>
            <a:off x="1104900" y="1600200"/>
            <a:ext cx="9982200" cy="2357651"/>
          </a:xfrm>
        </p:spPr>
        <p:txBody>
          <a:bodyPr>
            <a:normAutofit fontScale="92500" lnSpcReduction="10000"/>
          </a:bodyPr>
          <a:lstStyle/>
          <a:p>
            <a:r>
              <a:rPr lang="en-US" dirty="0"/>
              <a:t>Data frames are preferred input format for many of the modeling functions available in R</a:t>
            </a:r>
          </a:p>
          <a:p>
            <a:r>
              <a:rPr lang="en-US" dirty="0"/>
              <a:t>Following use of the </a:t>
            </a:r>
            <a:r>
              <a:rPr lang="en-US" b="1" dirty="0" err="1"/>
              <a:t>str</a:t>
            </a:r>
            <a:r>
              <a:rPr lang="en-US" b="1" dirty="0"/>
              <a:t>() </a:t>
            </a:r>
            <a:r>
              <a:rPr lang="en-US" dirty="0"/>
              <a:t>function provides the structure of the </a:t>
            </a:r>
            <a:r>
              <a:rPr lang="en-US" i="1" dirty="0"/>
              <a:t>sales </a:t>
            </a:r>
            <a:r>
              <a:rPr lang="en-US" dirty="0"/>
              <a:t>data frame. This function identifies integer and numeric (double) data types, the factor variables and levels, as well as the first few values for each variable.</a:t>
            </a:r>
          </a:p>
        </p:txBody>
      </p:sp>
      <p:pic>
        <p:nvPicPr>
          <p:cNvPr id="4" name="Picture 3"/>
          <p:cNvPicPr>
            <a:picLocks noChangeAspect="1"/>
          </p:cNvPicPr>
          <p:nvPr/>
        </p:nvPicPr>
        <p:blipFill>
          <a:blip r:embed="rId2"/>
          <a:stretch>
            <a:fillRect/>
          </a:stretch>
        </p:blipFill>
        <p:spPr>
          <a:xfrm>
            <a:off x="1104900" y="3835022"/>
            <a:ext cx="9806477" cy="2233698"/>
          </a:xfrm>
          <a:prstGeom prst="rect">
            <a:avLst/>
          </a:prstGeom>
        </p:spPr>
      </p:pic>
    </p:spTree>
    <p:extLst>
      <p:ext uri="{BB962C8B-B14F-4D97-AF65-F5344CB8AC3E}">
        <p14:creationId xmlns:p14="http://schemas.microsoft.com/office/powerpoint/2010/main" val="21816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1.3.4 </a:t>
            </a:r>
            <a:r>
              <a:rPr lang="en-US" b="1" i="1" dirty="0"/>
              <a:t>Data Frames</a:t>
            </a:r>
            <a:r>
              <a:rPr lang="en-US" dirty="0"/>
              <a:t> </a:t>
            </a:r>
            <a:r>
              <a:rPr lang="en-US" b="1" dirty="0"/>
              <a:t>(4)</a:t>
            </a:r>
          </a:p>
        </p:txBody>
      </p:sp>
      <p:sp>
        <p:nvSpPr>
          <p:cNvPr id="3" name="Content Placeholder 2"/>
          <p:cNvSpPr>
            <a:spLocks noGrp="1"/>
          </p:cNvSpPr>
          <p:nvPr>
            <p:ph idx="1"/>
          </p:nvPr>
        </p:nvSpPr>
        <p:spPr>
          <a:xfrm>
            <a:off x="1104900" y="1600201"/>
            <a:ext cx="9982200" cy="1811740"/>
          </a:xfrm>
        </p:spPr>
        <p:txBody>
          <a:bodyPr>
            <a:noAutofit/>
          </a:bodyPr>
          <a:lstStyle/>
          <a:p>
            <a:r>
              <a:rPr lang="en-US" sz="2400" dirty="0"/>
              <a:t>In the simplest, data frames are lists of variables of the same length. </a:t>
            </a:r>
          </a:p>
          <a:p>
            <a:r>
              <a:rPr lang="en-US" sz="2400" b="1" i="1" dirty="0" err="1"/>
              <a:t>subsetting</a:t>
            </a:r>
            <a:r>
              <a:rPr lang="en-US" sz="2400" b="1" i="1" dirty="0"/>
              <a:t> operators </a:t>
            </a:r>
            <a:r>
              <a:rPr lang="en-US" sz="2400" i="1" dirty="0"/>
              <a:t>can be used to retrieve </a:t>
            </a:r>
            <a:r>
              <a:rPr lang="en-US" sz="2400" dirty="0"/>
              <a:t>a subset of the data frame. They allow one to express complex operations in a succinct fashion and easily retrieve a subset of the dataset.</a:t>
            </a:r>
          </a:p>
        </p:txBody>
      </p:sp>
      <p:pic>
        <p:nvPicPr>
          <p:cNvPr id="4" name="Picture 3"/>
          <p:cNvPicPr>
            <a:picLocks noChangeAspect="1"/>
          </p:cNvPicPr>
          <p:nvPr/>
        </p:nvPicPr>
        <p:blipFill>
          <a:blip r:embed="rId2"/>
          <a:stretch>
            <a:fillRect/>
          </a:stretch>
        </p:blipFill>
        <p:spPr>
          <a:xfrm>
            <a:off x="1275614" y="3320366"/>
            <a:ext cx="7656007" cy="1115354"/>
          </a:xfrm>
          <a:prstGeom prst="rect">
            <a:avLst/>
          </a:prstGeom>
        </p:spPr>
      </p:pic>
      <p:pic>
        <p:nvPicPr>
          <p:cNvPr id="5" name="Picture 4"/>
          <p:cNvPicPr>
            <a:picLocks noChangeAspect="1"/>
          </p:cNvPicPr>
          <p:nvPr/>
        </p:nvPicPr>
        <p:blipFill>
          <a:blip r:embed="rId3"/>
          <a:stretch>
            <a:fillRect/>
          </a:stretch>
        </p:blipFill>
        <p:spPr>
          <a:xfrm>
            <a:off x="1398639" y="4203510"/>
            <a:ext cx="6066686" cy="2199036"/>
          </a:xfrm>
          <a:prstGeom prst="rect">
            <a:avLst/>
          </a:prstGeom>
        </p:spPr>
      </p:pic>
    </p:spTree>
    <p:extLst>
      <p:ext uri="{BB962C8B-B14F-4D97-AF65-F5344CB8AC3E}">
        <p14:creationId xmlns:p14="http://schemas.microsoft.com/office/powerpoint/2010/main" val="317098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1.3.5 List</a:t>
            </a:r>
          </a:p>
        </p:txBody>
      </p:sp>
      <p:sp>
        <p:nvSpPr>
          <p:cNvPr id="3" name="Content Placeholder 2"/>
          <p:cNvSpPr>
            <a:spLocks noGrp="1"/>
          </p:cNvSpPr>
          <p:nvPr>
            <p:ph idx="1"/>
          </p:nvPr>
        </p:nvSpPr>
        <p:spPr>
          <a:xfrm>
            <a:off x="1104900" y="1600201"/>
            <a:ext cx="9982200" cy="1020169"/>
          </a:xfrm>
        </p:spPr>
        <p:txBody>
          <a:bodyPr>
            <a:noAutofit/>
          </a:bodyPr>
          <a:lstStyle/>
          <a:p>
            <a:r>
              <a:rPr lang="en-US" sz="2400" dirty="0"/>
              <a:t>Contain any type of objects, including other lists. </a:t>
            </a:r>
          </a:p>
          <a:p>
            <a:r>
              <a:rPr lang="en-US" sz="2400" dirty="0"/>
              <a:t>Using the vector v and the matrix M created in earlier examples, the following R code creates </a:t>
            </a:r>
            <a:r>
              <a:rPr lang="en-US" sz="2400" i="1" dirty="0"/>
              <a:t>assortment</a:t>
            </a:r>
            <a:r>
              <a:rPr lang="en-US" sz="2400" dirty="0"/>
              <a:t>, a list of different object types.</a:t>
            </a:r>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1282874" y="2939169"/>
            <a:ext cx="6508165" cy="1192090"/>
          </a:xfrm>
          <a:prstGeom prst="rect">
            <a:avLst/>
          </a:prstGeom>
        </p:spPr>
      </p:pic>
      <p:pic>
        <p:nvPicPr>
          <p:cNvPr id="5" name="Picture 4"/>
          <p:cNvPicPr>
            <a:picLocks noChangeAspect="1"/>
          </p:cNvPicPr>
          <p:nvPr/>
        </p:nvPicPr>
        <p:blipFill>
          <a:blip r:embed="rId3"/>
          <a:stretch>
            <a:fillRect/>
          </a:stretch>
        </p:blipFill>
        <p:spPr>
          <a:xfrm>
            <a:off x="1282874" y="4932621"/>
            <a:ext cx="6462992" cy="1349308"/>
          </a:xfrm>
          <a:prstGeom prst="rect">
            <a:avLst/>
          </a:prstGeom>
        </p:spPr>
      </p:pic>
      <p:sp>
        <p:nvSpPr>
          <p:cNvPr id="6" name="TextBox 5"/>
          <p:cNvSpPr txBox="1"/>
          <p:nvPr/>
        </p:nvSpPr>
        <p:spPr>
          <a:xfrm>
            <a:off x="1104900" y="3973893"/>
            <a:ext cx="1065660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double brackets, [ [] ] to display the contents of </a:t>
            </a:r>
            <a:r>
              <a:rPr lang="en-US" sz="2400" i="1" dirty="0"/>
              <a:t>assortment</a:t>
            </a:r>
            <a:endParaRPr lang="en-US" sz="2400" dirty="0"/>
          </a:p>
          <a:p>
            <a:pPr marL="285750" indent="-285750">
              <a:buFont typeface="Arial" panose="020B0604020202020204" pitchFamily="34" charset="0"/>
              <a:buChar char="•"/>
            </a:pPr>
            <a:r>
              <a:rPr lang="en-US" sz="2400" dirty="0"/>
              <a:t>Use single set of brackets only accesses an item in the list, not its content</a:t>
            </a:r>
          </a:p>
        </p:txBody>
      </p:sp>
    </p:spTree>
    <p:extLst>
      <p:ext uri="{BB962C8B-B14F-4D97-AF65-F5344CB8AC3E}">
        <p14:creationId xmlns:p14="http://schemas.microsoft.com/office/powerpoint/2010/main" val="230051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1.3.6 Factors (1)</a:t>
            </a:r>
          </a:p>
        </p:txBody>
      </p:sp>
      <p:sp>
        <p:nvSpPr>
          <p:cNvPr id="3" name="Content Placeholder 2"/>
          <p:cNvSpPr>
            <a:spLocks noGrp="1"/>
          </p:cNvSpPr>
          <p:nvPr>
            <p:ph idx="1"/>
          </p:nvPr>
        </p:nvSpPr>
        <p:spPr>
          <a:xfrm>
            <a:off x="1104900" y="1600201"/>
            <a:ext cx="9982200" cy="1061252"/>
          </a:xfrm>
        </p:spPr>
        <p:txBody>
          <a:bodyPr>
            <a:normAutofit fontScale="77500" lnSpcReduction="20000"/>
          </a:bodyPr>
          <a:lstStyle/>
          <a:p>
            <a:r>
              <a:rPr lang="en-US" i="1" dirty="0"/>
              <a:t>gender </a:t>
            </a:r>
            <a:r>
              <a:rPr lang="en-US" dirty="0"/>
              <a:t>variable in the data frame </a:t>
            </a:r>
            <a:r>
              <a:rPr lang="en-US" i="1" dirty="0"/>
              <a:t>sales is an factor</a:t>
            </a:r>
            <a:r>
              <a:rPr lang="en-US" dirty="0"/>
              <a:t>. </a:t>
            </a:r>
          </a:p>
          <a:p>
            <a:r>
              <a:rPr lang="en-US" dirty="0"/>
              <a:t>In this case, </a:t>
            </a:r>
            <a:r>
              <a:rPr lang="en-US" i="1" dirty="0"/>
              <a:t>gender </a:t>
            </a:r>
            <a:r>
              <a:rPr lang="en-US" dirty="0"/>
              <a:t>could assume one of two levels: F or M. Factors can be ordered or not ordered. In the case of </a:t>
            </a:r>
            <a:r>
              <a:rPr lang="en-US" i="1" dirty="0"/>
              <a:t>gender</a:t>
            </a:r>
            <a:r>
              <a:rPr lang="en-US" dirty="0"/>
              <a:t>, the levels are not ordered.</a:t>
            </a:r>
          </a:p>
          <a:p>
            <a:endParaRPr lang="en-US" dirty="0"/>
          </a:p>
          <a:p>
            <a:endParaRPr lang="en-US" dirty="0"/>
          </a:p>
        </p:txBody>
      </p:sp>
      <p:pic>
        <p:nvPicPr>
          <p:cNvPr id="4" name="Picture 3"/>
          <p:cNvPicPr>
            <a:picLocks noChangeAspect="1"/>
          </p:cNvPicPr>
          <p:nvPr/>
        </p:nvPicPr>
        <p:blipFill>
          <a:blip r:embed="rId2"/>
          <a:stretch>
            <a:fillRect/>
          </a:stretch>
        </p:blipFill>
        <p:spPr>
          <a:xfrm>
            <a:off x="1214082" y="2524973"/>
            <a:ext cx="7687392" cy="947335"/>
          </a:xfrm>
          <a:prstGeom prst="rect">
            <a:avLst/>
          </a:prstGeom>
        </p:spPr>
      </p:pic>
      <p:pic>
        <p:nvPicPr>
          <p:cNvPr id="5" name="Picture 4"/>
          <p:cNvPicPr>
            <a:picLocks noChangeAspect="1"/>
          </p:cNvPicPr>
          <p:nvPr/>
        </p:nvPicPr>
        <p:blipFill>
          <a:blip r:embed="rId3"/>
          <a:stretch>
            <a:fillRect/>
          </a:stretch>
        </p:blipFill>
        <p:spPr>
          <a:xfrm>
            <a:off x="1214082" y="4871853"/>
            <a:ext cx="6438174" cy="1731018"/>
          </a:xfrm>
          <a:prstGeom prst="rect">
            <a:avLst/>
          </a:prstGeom>
        </p:spPr>
      </p:pic>
      <p:sp>
        <p:nvSpPr>
          <p:cNvPr id="6" name="TextBox 5"/>
          <p:cNvSpPr txBox="1"/>
          <p:nvPr/>
        </p:nvSpPr>
        <p:spPr>
          <a:xfrm>
            <a:off x="955343" y="3450789"/>
            <a:ext cx="10631606"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Included with </a:t>
            </a:r>
            <a:r>
              <a:rPr lang="en-US" sz="2000" b="1" dirty="0"/>
              <a:t>ggplot2</a:t>
            </a:r>
            <a:r>
              <a:rPr lang="en-US" sz="2000" dirty="0"/>
              <a:t> package, the </a:t>
            </a:r>
            <a:r>
              <a:rPr lang="en-US" sz="2000" i="1" dirty="0"/>
              <a:t>diamonds </a:t>
            </a:r>
            <a:r>
              <a:rPr lang="en-US" sz="2000" dirty="0"/>
              <a:t>data frame contains three ordered factors. </a:t>
            </a:r>
          </a:p>
          <a:p>
            <a:pPr marL="285750" indent="-285750">
              <a:buFont typeface="Arial" panose="020B0604020202020204" pitchFamily="34" charset="0"/>
              <a:buChar char="•"/>
            </a:pPr>
            <a:r>
              <a:rPr lang="en-US" sz="2000" dirty="0"/>
              <a:t>Examining the </a:t>
            </a:r>
            <a:r>
              <a:rPr lang="en-US" sz="2000" i="1" dirty="0"/>
              <a:t>cut </a:t>
            </a:r>
            <a:r>
              <a:rPr lang="en-US" sz="2000" dirty="0"/>
              <a:t>factor, there are five levels in order of improving cut:</a:t>
            </a:r>
          </a:p>
          <a:p>
            <a:pPr marL="742950" lvl="1" indent="-285750">
              <a:buFont typeface="Arial" panose="020B0604020202020204" pitchFamily="34" charset="0"/>
              <a:buChar char="•"/>
            </a:pPr>
            <a:r>
              <a:rPr lang="en-US" sz="2000" dirty="0"/>
              <a:t>Fair, Good, Very Good, Premium, and Ideal.</a:t>
            </a:r>
          </a:p>
          <a:p>
            <a:pPr marL="742950" lvl="1" indent="-285750">
              <a:buFont typeface="Arial" panose="020B0604020202020204" pitchFamily="34" charset="0"/>
              <a:buChar char="•"/>
            </a:pPr>
            <a:r>
              <a:rPr lang="en-US" sz="2000" dirty="0" err="1"/>
              <a:t>sales$gender</a:t>
            </a:r>
            <a:r>
              <a:rPr lang="en-US" sz="2000" dirty="0"/>
              <a:t> contains nominal data, and </a:t>
            </a:r>
            <a:r>
              <a:rPr lang="en-US" sz="2000" dirty="0" err="1"/>
              <a:t>diamonds$cut</a:t>
            </a:r>
            <a:r>
              <a:rPr lang="en-US" sz="2000" dirty="0"/>
              <a:t> contains ordinal data.</a:t>
            </a:r>
          </a:p>
        </p:txBody>
      </p:sp>
    </p:spTree>
    <p:extLst>
      <p:ext uri="{BB962C8B-B14F-4D97-AF65-F5344CB8AC3E}">
        <p14:creationId xmlns:p14="http://schemas.microsoft.com/office/powerpoint/2010/main" val="171996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1.3.6 Factors (2)</a:t>
            </a:r>
            <a:endParaRPr lang="en-US" dirty="0"/>
          </a:p>
        </p:txBody>
      </p:sp>
      <p:sp>
        <p:nvSpPr>
          <p:cNvPr id="3" name="Content Placeholder 2"/>
          <p:cNvSpPr>
            <a:spLocks noGrp="1"/>
          </p:cNvSpPr>
          <p:nvPr>
            <p:ph idx="1"/>
          </p:nvPr>
        </p:nvSpPr>
        <p:spPr>
          <a:xfrm>
            <a:off x="1104899" y="1600200"/>
            <a:ext cx="3673577" cy="4143953"/>
          </a:xfrm>
        </p:spPr>
        <p:txBody>
          <a:bodyPr>
            <a:normAutofit fontScale="92500" lnSpcReduction="10000"/>
          </a:bodyPr>
          <a:lstStyle/>
          <a:p>
            <a:r>
              <a:rPr lang="en-US" dirty="0"/>
              <a:t>Following code to categorize </a:t>
            </a:r>
            <a:r>
              <a:rPr lang="en-US" i="1" dirty="0" err="1"/>
              <a:t>sales$sales_totals</a:t>
            </a:r>
            <a:r>
              <a:rPr lang="en-US" i="1" dirty="0"/>
              <a:t> </a:t>
            </a:r>
            <a:r>
              <a:rPr lang="en-US" dirty="0"/>
              <a:t>into three groups—small, medium, and big—according to the amount of the sales.</a:t>
            </a:r>
          </a:p>
          <a:p>
            <a:r>
              <a:rPr lang="en-US" dirty="0"/>
              <a:t>These groupings are the basis for the new ordinal factor, spender, with levels {small, medium, big}.</a:t>
            </a:r>
          </a:p>
        </p:txBody>
      </p:sp>
      <p:pic>
        <p:nvPicPr>
          <p:cNvPr id="4" name="Picture 3"/>
          <p:cNvPicPr>
            <a:picLocks noChangeAspect="1"/>
          </p:cNvPicPr>
          <p:nvPr/>
        </p:nvPicPr>
        <p:blipFill>
          <a:blip r:embed="rId3"/>
          <a:stretch>
            <a:fillRect/>
          </a:stretch>
        </p:blipFill>
        <p:spPr>
          <a:xfrm>
            <a:off x="4763069" y="1600200"/>
            <a:ext cx="6991709" cy="4314033"/>
          </a:xfrm>
          <a:prstGeom prst="rect">
            <a:avLst/>
          </a:prstGeom>
        </p:spPr>
      </p:pic>
    </p:spTree>
    <p:extLst>
      <p:ext uri="{BB962C8B-B14F-4D97-AF65-F5344CB8AC3E}">
        <p14:creationId xmlns:p14="http://schemas.microsoft.com/office/powerpoint/2010/main" val="63287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a:t>
            </a:r>
            <a:r>
              <a:rPr lang="en-US" dirty="0"/>
              <a:t> </a:t>
            </a:r>
            <a:r>
              <a:rPr lang="en-US" b="1" dirty="0"/>
              <a:t>Introduction to R (1)</a:t>
            </a:r>
            <a:endParaRPr lang="en-US" dirty="0"/>
          </a:p>
        </p:txBody>
      </p:sp>
      <p:sp>
        <p:nvSpPr>
          <p:cNvPr id="3" name="Content Placeholder 2"/>
          <p:cNvSpPr>
            <a:spLocks noGrp="1"/>
          </p:cNvSpPr>
          <p:nvPr>
            <p:ph idx="1"/>
          </p:nvPr>
        </p:nvSpPr>
        <p:spPr/>
        <p:txBody>
          <a:bodyPr>
            <a:normAutofit/>
          </a:bodyPr>
          <a:lstStyle/>
          <a:p>
            <a:r>
              <a:rPr lang="en-US" dirty="0"/>
              <a:t>R is a programming language and software framework for statistical analysis and graphics.</a:t>
            </a:r>
          </a:p>
          <a:p>
            <a:r>
              <a:rPr lang="en-US" dirty="0"/>
              <a:t>Available for use under the GNU General Public License, R software and installation instructions can be obtained via the Comprehensive R Archive and Network</a:t>
            </a:r>
          </a:p>
          <a:p>
            <a:r>
              <a:rPr lang="en-US" dirty="0"/>
              <a:t>Import Data file by </a:t>
            </a:r>
            <a:r>
              <a:rPr lang="en-US" b="1" dirty="0"/>
              <a:t>read.csv() </a:t>
            </a:r>
            <a:r>
              <a:rPr lang="en-US" dirty="0"/>
              <a:t>function</a:t>
            </a:r>
          </a:p>
        </p:txBody>
      </p:sp>
      <p:sp>
        <p:nvSpPr>
          <p:cNvPr id="4" name="TextBox 3"/>
          <p:cNvSpPr txBox="1"/>
          <p:nvPr/>
        </p:nvSpPr>
        <p:spPr>
          <a:xfrm>
            <a:off x="1430593" y="4498256"/>
            <a:ext cx="8637301" cy="1569660"/>
          </a:xfrm>
          <a:prstGeom prst="rect">
            <a:avLst/>
          </a:prstGeom>
          <a:noFill/>
        </p:spPr>
        <p:txBody>
          <a:bodyPr wrap="none" rtlCol="0">
            <a:spAutoFit/>
          </a:bodyPr>
          <a:lstStyle/>
          <a:p>
            <a:r>
              <a:rPr lang="en-US" sz="2400" dirty="0">
                <a:solidFill>
                  <a:srgbClr val="92D050"/>
                </a:solidFill>
              </a:rPr>
              <a:t># import a CSV file of the total annual sales for each customer</a:t>
            </a:r>
          </a:p>
          <a:p>
            <a:pPr lvl="1"/>
            <a:r>
              <a:rPr lang="en-US" sz="2400" dirty="0">
                <a:solidFill>
                  <a:srgbClr val="92D050"/>
                </a:solidFill>
              </a:rPr>
              <a:t>sales &lt;- read.csv("c:/data/yearly_sales.csv")</a:t>
            </a:r>
          </a:p>
          <a:p>
            <a:r>
              <a:rPr lang="en-US" sz="2400" dirty="0">
                <a:solidFill>
                  <a:srgbClr val="92D050"/>
                </a:solidFill>
              </a:rPr>
              <a:t># examine the imported dataset</a:t>
            </a:r>
          </a:p>
          <a:p>
            <a:pPr lvl="1"/>
            <a:r>
              <a:rPr lang="en-US" sz="2400" dirty="0">
                <a:solidFill>
                  <a:srgbClr val="92D050"/>
                </a:solidFill>
              </a:rPr>
              <a:t>head(sales)</a:t>
            </a:r>
          </a:p>
        </p:txBody>
      </p:sp>
    </p:spTree>
    <p:extLst>
      <p:ext uri="{BB962C8B-B14F-4D97-AF65-F5344CB8AC3E}">
        <p14:creationId xmlns:p14="http://schemas.microsoft.com/office/powerpoint/2010/main" val="330343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1.3.7 </a:t>
            </a:r>
            <a:r>
              <a:rPr lang="en-US" b="1" i="1" dirty="0"/>
              <a:t>Contingency Tables</a:t>
            </a:r>
            <a:endParaRPr lang="en-US" b="1" dirty="0"/>
          </a:p>
        </p:txBody>
      </p:sp>
      <p:sp>
        <p:nvSpPr>
          <p:cNvPr id="3" name="Content Placeholder 2"/>
          <p:cNvSpPr>
            <a:spLocks noGrp="1"/>
          </p:cNvSpPr>
          <p:nvPr>
            <p:ph idx="1"/>
          </p:nvPr>
        </p:nvSpPr>
        <p:spPr>
          <a:xfrm>
            <a:off x="1104901" y="1600200"/>
            <a:ext cx="4381499" cy="4572000"/>
          </a:xfrm>
        </p:spPr>
        <p:txBody>
          <a:bodyPr>
            <a:normAutofit fontScale="85000" lnSpcReduction="20000"/>
          </a:bodyPr>
          <a:lstStyle/>
          <a:p>
            <a:r>
              <a:rPr lang="en-US" b="1" i="1" dirty="0"/>
              <a:t>table </a:t>
            </a:r>
            <a:r>
              <a:rPr lang="en-US" dirty="0"/>
              <a:t>refers to a class of objects used to store the observed counts across the factors for a given dataset. </a:t>
            </a:r>
          </a:p>
          <a:p>
            <a:r>
              <a:rPr lang="en-US" dirty="0"/>
              <a:t>a table is commonly referred to as a contingency table and is the basis for performing a statistical test on the independence of the factors used to build the table. </a:t>
            </a:r>
          </a:p>
          <a:p>
            <a:r>
              <a:rPr lang="en-US" dirty="0"/>
              <a:t>Following R code builds a contingency table based on the </a:t>
            </a:r>
            <a:r>
              <a:rPr lang="en-US" dirty="0" err="1"/>
              <a:t>sales$gender</a:t>
            </a:r>
            <a:r>
              <a:rPr lang="en-US" dirty="0"/>
              <a:t> and </a:t>
            </a:r>
            <a:r>
              <a:rPr lang="en-US" dirty="0" err="1"/>
              <a:t>sales$spender</a:t>
            </a:r>
            <a:r>
              <a:rPr lang="en-US" dirty="0"/>
              <a:t> factors.</a:t>
            </a:r>
          </a:p>
        </p:txBody>
      </p:sp>
      <p:pic>
        <p:nvPicPr>
          <p:cNvPr id="4" name="Picture 3"/>
          <p:cNvPicPr>
            <a:picLocks noChangeAspect="1"/>
          </p:cNvPicPr>
          <p:nvPr/>
        </p:nvPicPr>
        <p:blipFill>
          <a:blip r:embed="rId2"/>
          <a:stretch>
            <a:fillRect/>
          </a:stretch>
        </p:blipFill>
        <p:spPr>
          <a:xfrm>
            <a:off x="5486400" y="1600200"/>
            <a:ext cx="6056538" cy="4542727"/>
          </a:xfrm>
          <a:prstGeom prst="rect">
            <a:avLst/>
          </a:prstGeom>
        </p:spPr>
      </p:pic>
    </p:spTree>
    <p:extLst>
      <p:ext uri="{BB962C8B-B14F-4D97-AF65-F5344CB8AC3E}">
        <p14:creationId xmlns:p14="http://schemas.microsoft.com/office/powerpoint/2010/main" val="354396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1.4 Descriptive Statistics (1)</a:t>
            </a:r>
            <a:endParaRPr lang="en-US" dirty="0"/>
          </a:p>
        </p:txBody>
      </p:sp>
      <p:sp>
        <p:nvSpPr>
          <p:cNvPr id="3" name="Content Placeholder 2"/>
          <p:cNvSpPr>
            <a:spLocks noGrp="1"/>
          </p:cNvSpPr>
          <p:nvPr>
            <p:ph idx="1"/>
          </p:nvPr>
        </p:nvSpPr>
        <p:spPr>
          <a:xfrm>
            <a:off x="1104900" y="1600200"/>
            <a:ext cx="9982200" cy="2084696"/>
          </a:xfrm>
        </p:spPr>
        <p:txBody>
          <a:bodyPr>
            <a:normAutofit fontScale="92500" lnSpcReduction="20000"/>
          </a:bodyPr>
          <a:lstStyle/>
          <a:p>
            <a:r>
              <a:rPr lang="en-US" dirty="0"/>
              <a:t>summary() function provides several descriptive statistics, e.g. </a:t>
            </a:r>
            <a:r>
              <a:rPr lang="en-US" b="1" dirty="0"/>
              <a:t>mean</a:t>
            </a:r>
            <a:r>
              <a:rPr lang="en-US" dirty="0"/>
              <a:t> and </a:t>
            </a:r>
            <a:r>
              <a:rPr lang="en-US" b="1" dirty="0"/>
              <a:t>median</a:t>
            </a:r>
            <a:r>
              <a:rPr lang="en-US" dirty="0"/>
              <a:t>, about a variable such as the </a:t>
            </a:r>
            <a:r>
              <a:rPr lang="en-US" i="1" dirty="0"/>
              <a:t>sales </a:t>
            </a:r>
            <a:r>
              <a:rPr lang="en-US" dirty="0"/>
              <a:t>data frame. </a:t>
            </a:r>
          </a:p>
          <a:p>
            <a:r>
              <a:rPr lang="en-US" dirty="0"/>
              <a:t>results now include the </a:t>
            </a:r>
            <a:r>
              <a:rPr lang="en-US" b="1" dirty="0"/>
              <a:t>counts</a:t>
            </a:r>
            <a:r>
              <a:rPr lang="en-US" dirty="0"/>
              <a:t> for the three levels of the </a:t>
            </a:r>
            <a:r>
              <a:rPr lang="en-US" i="1" dirty="0"/>
              <a:t>spender </a:t>
            </a:r>
            <a:r>
              <a:rPr lang="en-US" dirty="0"/>
              <a:t>variable based on the earlier examples involving factors.</a:t>
            </a:r>
          </a:p>
        </p:txBody>
      </p:sp>
      <p:pic>
        <p:nvPicPr>
          <p:cNvPr id="4" name="Picture 3"/>
          <p:cNvPicPr>
            <a:picLocks noChangeAspect="1"/>
          </p:cNvPicPr>
          <p:nvPr/>
        </p:nvPicPr>
        <p:blipFill>
          <a:blip r:embed="rId2"/>
          <a:stretch>
            <a:fillRect/>
          </a:stretch>
        </p:blipFill>
        <p:spPr>
          <a:xfrm>
            <a:off x="1237008" y="3684896"/>
            <a:ext cx="9848574" cy="2487304"/>
          </a:xfrm>
          <a:prstGeom prst="rect">
            <a:avLst/>
          </a:prstGeom>
        </p:spPr>
      </p:pic>
    </p:spTree>
    <p:extLst>
      <p:ext uri="{BB962C8B-B14F-4D97-AF65-F5344CB8AC3E}">
        <p14:creationId xmlns:p14="http://schemas.microsoft.com/office/powerpoint/2010/main" val="40173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1.4 Descriptive Statistics (2)</a:t>
            </a:r>
            <a:endParaRPr lang="en-US" dirty="0"/>
          </a:p>
        </p:txBody>
      </p:sp>
      <p:sp>
        <p:nvSpPr>
          <p:cNvPr id="3" name="Content Placeholder 2"/>
          <p:cNvSpPr>
            <a:spLocks noGrp="1"/>
          </p:cNvSpPr>
          <p:nvPr>
            <p:ph idx="1"/>
          </p:nvPr>
        </p:nvSpPr>
        <p:spPr>
          <a:xfrm>
            <a:off x="1104900" y="1600200"/>
            <a:ext cx="9982200" cy="965579"/>
          </a:xfrm>
        </p:spPr>
        <p:txBody>
          <a:bodyPr>
            <a:normAutofit fontScale="92500" lnSpcReduction="20000"/>
          </a:bodyPr>
          <a:lstStyle/>
          <a:p>
            <a:r>
              <a:rPr lang="en-US" dirty="0"/>
              <a:t>Following code provides some common R functions that include descriptive statistics. In parentheses, the comments describe the functions.</a:t>
            </a:r>
          </a:p>
        </p:txBody>
      </p:sp>
      <p:pic>
        <p:nvPicPr>
          <p:cNvPr id="4" name="Picture 3"/>
          <p:cNvPicPr>
            <a:picLocks noChangeAspect="1"/>
          </p:cNvPicPr>
          <p:nvPr/>
        </p:nvPicPr>
        <p:blipFill>
          <a:blip r:embed="rId3"/>
          <a:stretch>
            <a:fillRect/>
          </a:stretch>
        </p:blipFill>
        <p:spPr>
          <a:xfrm>
            <a:off x="1228600" y="2565779"/>
            <a:ext cx="7641824" cy="2857657"/>
          </a:xfrm>
          <a:prstGeom prst="rect">
            <a:avLst/>
          </a:prstGeom>
        </p:spPr>
      </p:pic>
      <p:pic>
        <p:nvPicPr>
          <p:cNvPr id="5" name="Picture 4"/>
          <p:cNvPicPr>
            <a:picLocks noChangeAspect="1"/>
          </p:cNvPicPr>
          <p:nvPr/>
        </p:nvPicPr>
        <p:blipFill>
          <a:blip r:embed="rId4"/>
          <a:stretch>
            <a:fillRect/>
          </a:stretch>
        </p:blipFill>
        <p:spPr>
          <a:xfrm>
            <a:off x="1228600" y="5455690"/>
            <a:ext cx="6308805" cy="933325"/>
          </a:xfrm>
          <a:prstGeom prst="rect">
            <a:avLst/>
          </a:prstGeom>
        </p:spPr>
      </p:pic>
    </p:spTree>
    <p:extLst>
      <p:ext uri="{BB962C8B-B14F-4D97-AF65-F5344CB8AC3E}">
        <p14:creationId xmlns:p14="http://schemas.microsoft.com/office/powerpoint/2010/main" val="346442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Exploratory Data Analysis (1)</a:t>
            </a:r>
            <a:endParaRPr lang="en-US" dirty="0"/>
          </a:p>
        </p:txBody>
      </p:sp>
      <p:sp>
        <p:nvSpPr>
          <p:cNvPr id="3" name="Content Placeholder 2"/>
          <p:cNvSpPr>
            <a:spLocks noGrp="1"/>
          </p:cNvSpPr>
          <p:nvPr>
            <p:ph idx="1"/>
          </p:nvPr>
        </p:nvSpPr>
        <p:spPr>
          <a:xfrm>
            <a:off x="1104900" y="1600200"/>
            <a:ext cx="9982200" cy="2562367"/>
          </a:xfrm>
        </p:spPr>
        <p:txBody>
          <a:bodyPr>
            <a:normAutofit lnSpcReduction="10000"/>
          </a:bodyPr>
          <a:lstStyle/>
          <a:p>
            <a:r>
              <a:rPr lang="en-US" dirty="0"/>
              <a:t>summary() can help analysts get an idea of the magnitude and range of the data</a:t>
            </a:r>
          </a:p>
          <a:p>
            <a:r>
              <a:rPr lang="en-US" dirty="0"/>
              <a:t>Following code shows a summary view of a data frame </a:t>
            </a:r>
            <a:r>
              <a:rPr lang="en-US" i="1" dirty="0"/>
              <a:t>data </a:t>
            </a:r>
            <a:r>
              <a:rPr lang="en-US" dirty="0"/>
              <a:t>with two columns </a:t>
            </a:r>
            <a:r>
              <a:rPr lang="en-US" i="1" dirty="0"/>
              <a:t>x </a:t>
            </a:r>
            <a:r>
              <a:rPr lang="en-US" dirty="0"/>
              <a:t>and </a:t>
            </a:r>
            <a:r>
              <a:rPr lang="en-US" i="1" dirty="0"/>
              <a:t>y</a:t>
            </a:r>
            <a:r>
              <a:rPr lang="en-US" dirty="0"/>
              <a:t>. The output shows the range of </a:t>
            </a:r>
            <a:r>
              <a:rPr lang="en-US" i="1" dirty="0"/>
              <a:t>x </a:t>
            </a:r>
            <a:r>
              <a:rPr lang="en-US" dirty="0"/>
              <a:t>and </a:t>
            </a:r>
            <a:r>
              <a:rPr lang="en-US" i="1" dirty="0"/>
              <a:t>y</a:t>
            </a:r>
            <a:r>
              <a:rPr lang="en-US" dirty="0"/>
              <a:t>, but it’s not clear what the relationship may be between these two variables.</a:t>
            </a:r>
          </a:p>
        </p:txBody>
      </p:sp>
      <p:pic>
        <p:nvPicPr>
          <p:cNvPr id="4" name="Picture 3"/>
          <p:cNvPicPr>
            <a:picLocks noChangeAspect="1"/>
          </p:cNvPicPr>
          <p:nvPr/>
        </p:nvPicPr>
        <p:blipFill>
          <a:blip r:embed="rId2"/>
          <a:stretch>
            <a:fillRect/>
          </a:stretch>
        </p:blipFill>
        <p:spPr>
          <a:xfrm>
            <a:off x="2893666" y="3944204"/>
            <a:ext cx="5612015" cy="2552131"/>
          </a:xfrm>
          <a:prstGeom prst="rect">
            <a:avLst/>
          </a:prstGeom>
        </p:spPr>
      </p:pic>
    </p:spTree>
    <p:extLst>
      <p:ext uri="{BB962C8B-B14F-4D97-AF65-F5344CB8AC3E}">
        <p14:creationId xmlns:p14="http://schemas.microsoft.com/office/powerpoint/2010/main" val="148821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Exploratory Data Analysis (2)</a:t>
            </a:r>
            <a:endParaRPr lang="en-US" dirty="0"/>
          </a:p>
        </p:txBody>
      </p:sp>
      <p:sp>
        <p:nvSpPr>
          <p:cNvPr id="3" name="Content Placeholder 2"/>
          <p:cNvSpPr>
            <a:spLocks noGrp="1"/>
          </p:cNvSpPr>
          <p:nvPr>
            <p:ph idx="1"/>
          </p:nvPr>
        </p:nvSpPr>
        <p:spPr>
          <a:xfrm>
            <a:off x="1104900" y="1600200"/>
            <a:ext cx="3235280" cy="4572000"/>
          </a:xfrm>
        </p:spPr>
        <p:txBody>
          <a:bodyPr>
            <a:normAutofit/>
          </a:bodyPr>
          <a:lstStyle/>
          <a:p>
            <a:r>
              <a:rPr lang="en-US" dirty="0"/>
              <a:t>Variables </a:t>
            </a:r>
            <a:r>
              <a:rPr lang="en-US" i="1" dirty="0"/>
              <a:t>x </a:t>
            </a:r>
            <a:r>
              <a:rPr lang="en-US" dirty="0"/>
              <a:t>and </a:t>
            </a:r>
            <a:r>
              <a:rPr lang="en-US" i="1" dirty="0"/>
              <a:t>y </a:t>
            </a:r>
            <a:r>
              <a:rPr lang="en-US" dirty="0"/>
              <a:t>of the data frame </a:t>
            </a:r>
            <a:r>
              <a:rPr lang="en-US" i="1" dirty="0"/>
              <a:t>data </a:t>
            </a:r>
            <a:r>
              <a:rPr lang="en-US" dirty="0"/>
              <a:t>can be visualized in a scatterplot</a:t>
            </a:r>
          </a:p>
          <a:p>
            <a:r>
              <a:rPr lang="en-US" dirty="0"/>
              <a:t>Figure 3-5 depicts the relationship between two variables</a:t>
            </a:r>
          </a:p>
        </p:txBody>
      </p:sp>
      <p:pic>
        <p:nvPicPr>
          <p:cNvPr id="4" name="Picture 3"/>
          <p:cNvPicPr>
            <a:picLocks noChangeAspect="1"/>
          </p:cNvPicPr>
          <p:nvPr/>
        </p:nvPicPr>
        <p:blipFill>
          <a:blip r:embed="rId2"/>
          <a:stretch>
            <a:fillRect/>
          </a:stretch>
        </p:blipFill>
        <p:spPr>
          <a:xfrm>
            <a:off x="4569289" y="1488901"/>
            <a:ext cx="6221623" cy="4575657"/>
          </a:xfrm>
          <a:prstGeom prst="rect">
            <a:avLst/>
          </a:prstGeom>
        </p:spPr>
      </p:pic>
      <p:sp>
        <p:nvSpPr>
          <p:cNvPr id="5" name="TextBox 4"/>
          <p:cNvSpPr txBox="1"/>
          <p:nvPr/>
        </p:nvSpPr>
        <p:spPr>
          <a:xfrm>
            <a:off x="5065305" y="6153276"/>
            <a:ext cx="7126695" cy="369332"/>
          </a:xfrm>
          <a:prstGeom prst="rect">
            <a:avLst/>
          </a:prstGeom>
          <a:noFill/>
        </p:spPr>
        <p:txBody>
          <a:bodyPr wrap="none" rtlCol="0">
            <a:spAutoFit/>
          </a:bodyPr>
          <a:lstStyle/>
          <a:p>
            <a:r>
              <a:rPr lang="en-US" b="1" dirty="0"/>
              <a:t>FIGURE 3-5 </a:t>
            </a:r>
            <a:r>
              <a:rPr lang="en-US" i="1" dirty="0"/>
              <a:t>A scatterplot can easily show if x and y share a relation</a:t>
            </a:r>
            <a:endParaRPr lang="en-US" dirty="0"/>
          </a:p>
        </p:txBody>
      </p:sp>
    </p:spTree>
    <p:extLst>
      <p:ext uri="{BB962C8B-B14F-4D97-AF65-F5344CB8AC3E}">
        <p14:creationId xmlns:p14="http://schemas.microsoft.com/office/powerpoint/2010/main" val="63599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 Visualization Before Analysis (1)</a:t>
            </a:r>
            <a:endParaRPr lang="en-US" dirty="0"/>
          </a:p>
        </p:txBody>
      </p:sp>
      <p:sp>
        <p:nvSpPr>
          <p:cNvPr id="3" name="Content Placeholder 2"/>
          <p:cNvSpPr>
            <a:spLocks noGrp="1"/>
          </p:cNvSpPr>
          <p:nvPr>
            <p:ph idx="1"/>
          </p:nvPr>
        </p:nvSpPr>
        <p:spPr>
          <a:xfrm>
            <a:off x="1104900" y="1906072"/>
            <a:ext cx="4252711" cy="4266127"/>
          </a:xfrm>
        </p:spPr>
        <p:txBody>
          <a:bodyPr>
            <a:normAutofit fontScale="92500" lnSpcReduction="10000"/>
          </a:bodyPr>
          <a:lstStyle/>
          <a:p>
            <a:r>
              <a:rPr lang="en-US" dirty="0"/>
              <a:t>Figure 3-6 illustrates the importance of visualizing data, consider </a:t>
            </a:r>
            <a:r>
              <a:rPr lang="en-US" dirty="0" err="1"/>
              <a:t>Anscombe’s</a:t>
            </a:r>
            <a:r>
              <a:rPr lang="en-US" dirty="0"/>
              <a:t> quartet. </a:t>
            </a:r>
            <a:r>
              <a:rPr lang="en-US" dirty="0" err="1"/>
              <a:t>Anscombe’s</a:t>
            </a:r>
            <a:r>
              <a:rPr lang="en-US" dirty="0"/>
              <a:t> quartet consists of four datasets.</a:t>
            </a:r>
          </a:p>
          <a:p>
            <a:r>
              <a:rPr lang="en-US" dirty="0"/>
              <a:t>It was constructed by statistician Francis </a:t>
            </a:r>
            <a:r>
              <a:rPr lang="en-US" dirty="0" err="1"/>
              <a:t>Anscombe</a:t>
            </a:r>
            <a:r>
              <a:rPr lang="en-US" dirty="0"/>
              <a:t> in 1973 to demonstrate the importance of graphs in statistical analyses.</a:t>
            </a:r>
          </a:p>
        </p:txBody>
      </p:sp>
      <p:pic>
        <p:nvPicPr>
          <p:cNvPr id="4" name="Picture 3"/>
          <p:cNvPicPr>
            <a:picLocks noChangeAspect="1"/>
          </p:cNvPicPr>
          <p:nvPr/>
        </p:nvPicPr>
        <p:blipFill>
          <a:blip r:embed="rId2"/>
          <a:stretch>
            <a:fillRect/>
          </a:stretch>
        </p:blipFill>
        <p:spPr>
          <a:xfrm>
            <a:off x="5511199" y="1754790"/>
            <a:ext cx="5980057" cy="3899035"/>
          </a:xfrm>
          <a:prstGeom prst="rect">
            <a:avLst/>
          </a:prstGeom>
        </p:spPr>
      </p:pic>
      <p:sp>
        <p:nvSpPr>
          <p:cNvPr id="5" name="TextBox 4"/>
          <p:cNvSpPr txBox="1"/>
          <p:nvPr/>
        </p:nvSpPr>
        <p:spPr>
          <a:xfrm>
            <a:off x="6323527" y="5802867"/>
            <a:ext cx="3553217" cy="369332"/>
          </a:xfrm>
          <a:prstGeom prst="rect">
            <a:avLst/>
          </a:prstGeom>
          <a:noFill/>
        </p:spPr>
        <p:txBody>
          <a:bodyPr wrap="none" rtlCol="0">
            <a:spAutoFit/>
          </a:bodyPr>
          <a:lstStyle/>
          <a:p>
            <a:r>
              <a:rPr lang="en-US" b="1" dirty="0"/>
              <a:t>FIGURE 3-6 </a:t>
            </a:r>
            <a:r>
              <a:rPr lang="en-US" i="1" dirty="0" err="1"/>
              <a:t>Anscombe’s</a:t>
            </a:r>
            <a:r>
              <a:rPr lang="en-US" i="1" dirty="0"/>
              <a:t> quartet</a:t>
            </a:r>
            <a:endParaRPr lang="en-US" dirty="0"/>
          </a:p>
        </p:txBody>
      </p:sp>
    </p:spTree>
    <p:extLst>
      <p:ext uri="{BB962C8B-B14F-4D97-AF65-F5344CB8AC3E}">
        <p14:creationId xmlns:p14="http://schemas.microsoft.com/office/powerpoint/2010/main" val="387953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 Visualization Before Analysis (2)</a:t>
            </a:r>
            <a:endParaRPr lang="en-US" dirty="0"/>
          </a:p>
        </p:txBody>
      </p:sp>
      <p:grpSp>
        <p:nvGrpSpPr>
          <p:cNvPr id="9" name="Group 8"/>
          <p:cNvGrpSpPr/>
          <p:nvPr/>
        </p:nvGrpSpPr>
        <p:grpSpPr>
          <a:xfrm>
            <a:off x="796226" y="1397996"/>
            <a:ext cx="5525271" cy="2302098"/>
            <a:chOff x="4994738" y="1600200"/>
            <a:chExt cx="5525271" cy="2302098"/>
          </a:xfrm>
        </p:grpSpPr>
        <p:pic>
          <p:nvPicPr>
            <p:cNvPr id="4" name="Picture 3"/>
            <p:cNvPicPr>
              <a:picLocks noChangeAspect="1"/>
            </p:cNvPicPr>
            <p:nvPr/>
          </p:nvPicPr>
          <p:blipFill>
            <a:blip r:embed="rId3"/>
            <a:stretch>
              <a:fillRect/>
            </a:stretch>
          </p:blipFill>
          <p:spPr>
            <a:xfrm>
              <a:off x="4994738" y="1600200"/>
              <a:ext cx="5525271" cy="1409897"/>
            </a:xfrm>
            <a:prstGeom prst="rect">
              <a:avLst/>
            </a:prstGeom>
          </p:spPr>
        </p:pic>
        <p:pic>
          <p:nvPicPr>
            <p:cNvPr id="5" name="Picture 4"/>
            <p:cNvPicPr>
              <a:picLocks noChangeAspect="1"/>
            </p:cNvPicPr>
            <p:nvPr/>
          </p:nvPicPr>
          <p:blipFill>
            <a:blip r:embed="rId4"/>
            <a:stretch>
              <a:fillRect/>
            </a:stretch>
          </p:blipFill>
          <p:spPr>
            <a:xfrm>
              <a:off x="5075711" y="2997218"/>
              <a:ext cx="5363791" cy="905080"/>
            </a:xfrm>
            <a:prstGeom prst="rect">
              <a:avLst/>
            </a:prstGeom>
          </p:spPr>
        </p:pic>
      </p:grpSp>
      <p:sp>
        <p:nvSpPr>
          <p:cNvPr id="8" name="TextBox 7"/>
          <p:cNvSpPr txBox="1"/>
          <p:nvPr/>
        </p:nvSpPr>
        <p:spPr>
          <a:xfrm>
            <a:off x="608887" y="3818041"/>
            <a:ext cx="5899948" cy="369332"/>
          </a:xfrm>
          <a:prstGeom prst="rect">
            <a:avLst/>
          </a:prstGeom>
          <a:noFill/>
        </p:spPr>
        <p:txBody>
          <a:bodyPr wrap="none" rtlCol="0">
            <a:spAutoFit/>
          </a:bodyPr>
          <a:lstStyle/>
          <a:p>
            <a:r>
              <a:rPr lang="en-US" b="1" dirty="0"/>
              <a:t>TABLE 3-3 </a:t>
            </a:r>
            <a:r>
              <a:rPr lang="en-US" i="1" dirty="0"/>
              <a:t>Statistical Properties of </a:t>
            </a:r>
            <a:r>
              <a:rPr lang="en-US" i="1" dirty="0" err="1"/>
              <a:t>Anscombe’s</a:t>
            </a:r>
            <a:r>
              <a:rPr lang="en-US" i="1" dirty="0"/>
              <a:t> Quartet</a:t>
            </a:r>
            <a:endParaRPr lang="en-US" dirty="0"/>
          </a:p>
        </p:txBody>
      </p:sp>
      <p:pic>
        <p:nvPicPr>
          <p:cNvPr id="10" name="Picture 9"/>
          <p:cNvPicPr>
            <a:picLocks noChangeAspect="1"/>
          </p:cNvPicPr>
          <p:nvPr/>
        </p:nvPicPr>
        <p:blipFill>
          <a:blip r:embed="rId5"/>
          <a:stretch>
            <a:fillRect/>
          </a:stretch>
        </p:blipFill>
        <p:spPr>
          <a:xfrm>
            <a:off x="6321497" y="1690410"/>
            <a:ext cx="5401423" cy="4014931"/>
          </a:xfrm>
          <a:prstGeom prst="rect">
            <a:avLst/>
          </a:prstGeom>
        </p:spPr>
      </p:pic>
      <p:sp>
        <p:nvSpPr>
          <p:cNvPr id="11" name="TextBox 10"/>
          <p:cNvSpPr txBox="1"/>
          <p:nvPr/>
        </p:nvSpPr>
        <p:spPr>
          <a:xfrm>
            <a:off x="5931137" y="5857613"/>
            <a:ext cx="6182142" cy="369332"/>
          </a:xfrm>
          <a:prstGeom prst="rect">
            <a:avLst/>
          </a:prstGeom>
          <a:noFill/>
        </p:spPr>
        <p:txBody>
          <a:bodyPr wrap="none" rtlCol="0">
            <a:spAutoFit/>
          </a:bodyPr>
          <a:lstStyle/>
          <a:p>
            <a:r>
              <a:rPr lang="en-US" b="1" dirty="0"/>
              <a:t>FIGURE 3-7 </a:t>
            </a:r>
            <a:r>
              <a:rPr lang="en-US" i="1" dirty="0" err="1"/>
              <a:t>Anscombe’s</a:t>
            </a:r>
            <a:r>
              <a:rPr lang="en-US" i="1" dirty="0"/>
              <a:t> quartet visualized as scatterplots</a:t>
            </a:r>
            <a:endParaRPr lang="en-US" dirty="0"/>
          </a:p>
        </p:txBody>
      </p:sp>
    </p:spTree>
    <p:extLst>
      <p:ext uri="{BB962C8B-B14F-4D97-AF65-F5344CB8AC3E}">
        <p14:creationId xmlns:p14="http://schemas.microsoft.com/office/powerpoint/2010/main" val="16788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 Visualization Before Analysis (3)</a:t>
            </a:r>
            <a:endParaRPr lang="en-US" dirty="0"/>
          </a:p>
        </p:txBody>
      </p:sp>
      <p:sp>
        <p:nvSpPr>
          <p:cNvPr id="3" name="Content Placeholder 2"/>
          <p:cNvSpPr>
            <a:spLocks noGrp="1"/>
          </p:cNvSpPr>
          <p:nvPr>
            <p:ph idx="1"/>
          </p:nvPr>
        </p:nvSpPr>
        <p:spPr>
          <a:xfrm>
            <a:off x="1104900" y="1600200"/>
            <a:ext cx="9982200" cy="2910840"/>
          </a:xfrm>
        </p:spPr>
        <p:txBody>
          <a:bodyPr>
            <a:normAutofit fontScale="77500" lnSpcReduction="20000"/>
          </a:bodyPr>
          <a:lstStyle/>
          <a:p>
            <a:r>
              <a:rPr lang="en-US" b="1" dirty="0" err="1"/>
              <a:t>gl</a:t>
            </a:r>
            <a:r>
              <a:rPr lang="en-US" b="1" dirty="0"/>
              <a:t>() </a:t>
            </a:r>
            <a:r>
              <a:rPr lang="en-US" dirty="0"/>
              <a:t>function create variable </a:t>
            </a:r>
            <a:r>
              <a:rPr lang="en-US" i="1" dirty="0"/>
              <a:t>levels</a:t>
            </a:r>
            <a:r>
              <a:rPr lang="en-US" dirty="0"/>
              <a:t>, which generates factors of four levels (1, 2, 3, and 4), each repeating 11 times. </a:t>
            </a:r>
          </a:p>
          <a:p>
            <a:r>
              <a:rPr lang="en-US" dirty="0"/>
              <a:t>Variable </a:t>
            </a:r>
            <a:r>
              <a:rPr lang="en-US" i="1" dirty="0" err="1"/>
              <a:t>mydata</a:t>
            </a:r>
            <a:r>
              <a:rPr lang="en-US" i="1" dirty="0"/>
              <a:t> </a:t>
            </a:r>
            <a:r>
              <a:rPr lang="en-US" dirty="0"/>
              <a:t>is created using the with(</a:t>
            </a:r>
            <a:r>
              <a:rPr lang="en-US" b="1" i="1" dirty="0"/>
              <a:t>data</a:t>
            </a:r>
            <a:r>
              <a:rPr lang="en-US" dirty="0"/>
              <a:t>, </a:t>
            </a:r>
            <a:r>
              <a:rPr lang="en-US" b="1" i="1" dirty="0"/>
              <a:t>expression</a:t>
            </a:r>
            <a:r>
              <a:rPr lang="en-US" dirty="0"/>
              <a:t>) function, which evaluates an </a:t>
            </a:r>
            <a:r>
              <a:rPr lang="en-US" b="1" i="1" dirty="0"/>
              <a:t>expression </a:t>
            </a:r>
            <a:r>
              <a:rPr lang="en-US" dirty="0"/>
              <a:t>in an environment constructed from </a:t>
            </a:r>
            <a:r>
              <a:rPr lang="en-US" b="1" i="1" dirty="0"/>
              <a:t>data</a:t>
            </a:r>
            <a:r>
              <a:rPr lang="en-US" dirty="0"/>
              <a:t>. </a:t>
            </a:r>
          </a:p>
          <a:p>
            <a:r>
              <a:rPr lang="en-US" dirty="0"/>
              <a:t>In this example, the </a:t>
            </a:r>
            <a:r>
              <a:rPr lang="en-US" b="1" i="1" dirty="0"/>
              <a:t>data </a:t>
            </a:r>
            <a:r>
              <a:rPr lang="en-US" dirty="0"/>
              <a:t>is the </a:t>
            </a:r>
            <a:r>
              <a:rPr lang="en-US" dirty="0" err="1"/>
              <a:t>anscombe</a:t>
            </a:r>
            <a:r>
              <a:rPr lang="en-US" dirty="0"/>
              <a:t> dataset, which includes eight attributes: </a:t>
            </a:r>
            <a:r>
              <a:rPr lang="en-US" i="1" dirty="0"/>
              <a:t>x1</a:t>
            </a:r>
            <a:r>
              <a:rPr lang="en-US" dirty="0"/>
              <a:t>, </a:t>
            </a:r>
            <a:r>
              <a:rPr lang="en-US" i="1" dirty="0"/>
              <a:t>x2</a:t>
            </a:r>
            <a:r>
              <a:rPr lang="en-US" dirty="0"/>
              <a:t>, </a:t>
            </a:r>
            <a:r>
              <a:rPr lang="en-US" i="1" dirty="0"/>
              <a:t>x3</a:t>
            </a:r>
            <a:r>
              <a:rPr lang="en-US" dirty="0"/>
              <a:t>, </a:t>
            </a:r>
            <a:r>
              <a:rPr lang="en-US" i="1" dirty="0"/>
              <a:t>x4</a:t>
            </a:r>
            <a:r>
              <a:rPr lang="en-US" dirty="0"/>
              <a:t>, </a:t>
            </a:r>
            <a:r>
              <a:rPr lang="en-US" i="1" dirty="0"/>
              <a:t>y1</a:t>
            </a:r>
            <a:r>
              <a:rPr lang="en-US" dirty="0"/>
              <a:t>, </a:t>
            </a:r>
            <a:r>
              <a:rPr lang="en-US" i="1" dirty="0"/>
              <a:t>y2</a:t>
            </a:r>
            <a:r>
              <a:rPr lang="en-US" dirty="0"/>
              <a:t>, </a:t>
            </a:r>
            <a:r>
              <a:rPr lang="en-US" i="1" dirty="0"/>
              <a:t>y3</a:t>
            </a:r>
            <a:r>
              <a:rPr lang="en-US" dirty="0"/>
              <a:t>, and </a:t>
            </a:r>
            <a:r>
              <a:rPr lang="en-US" i="1" dirty="0"/>
              <a:t>y4</a:t>
            </a:r>
            <a:r>
              <a:rPr lang="en-US" dirty="0"/>
              <a:t>. </a:t>
            </a:r>
          </a:p>
          <a:p>
            <a:r>
              <a:rPr lang="en-US" b="1" i="1" dirty="0"/>
              <a:t>expression </a:t>
            </a:r>
            <a:r>
              <a:rPr lang="en-US" dirty="0"/>
              <a:t>part in the code creates a data frame from the </a:t>
            </a:r>
            <a:r>
              <a:rPr lang="en-US" dirty="0" err="1"/>
              <a:t>nscombe</a:t>
            </a:r>
            <a:r>
              <a:rPr lang="en-US" dirty="0"/>
              <a:t> dataset, and it only includes three attributes: </a:t>
            </a:r>
            <a:r>
              <a:rPr lang="en-US" i="1" dirty="0"/>
              <a:t>x</a:t>
            </a:r>
            <a:r>
              <a:rPr lang="en-US" dirty="0"/>
              <a:t>, </a:t>
            </a:r>
            <a:r>
              <a:rPr lang="en-US" i="1" dirty="0"/>
              <a:t>y</a:t>
            </a:r>
            <a:r>
              <a:rPr lang="en-US" dirty="0"/>
              <a:t>, and the group each data point belongs to (</a:t>
            </a:r>
            <a:r>
              <a:rPr lang="en-US" i="1" dirty="0" err="1"/>
              <a:t>mygroup</a:t>
            </a:r>
            <a:r>
              <a:rPr lang="en-US" dirty="0"/>
              <a:t>).</a:t>
            </a:r>
          </a:p>
        </p:txBody>
      </p:sp>
      <p:pic>
        <p:nvPicPr>
          <p:cNvPr id="4" name="Picture 3"/>
          <p:cNvPicPr>
            <a:picLocks noChangeAspect="1"/>
          </p:cNvPicPr>
          <p:nvPr/>
        </p:nvPicPr>
        <p:blipFill>
          <a:blip r:embed="rId2"/>
          <a:stretch>
            <a:fillRect/>
          </a:stretch>
        </p:blipFill>
        <p:spPr>
          <a:xfrm>
            <a:off x="1327408" y="4523873"/>
            <a:ext cx="6011273" cy="1091047"/>
          </a:xfrm>
          <a:prstGeom prst="rect">
            <a:avLst/>
          </a:prstGeom>
        </p:spPr>
      </p:pic>
      <p:pic>
        <p:nvPicPr>
          <p:cNvPr id="5" name="Picture 4"/>
          <p:cNvPicPr>
            <a:picLocks noChangeAspect="1"/>
          </p:cNvPicPr>
          <p:nvPr/>
        </p:nvPicPr>
        <p:blipFill>
          <a:blip r:embed="rId3"/>
          <a:stretch>
            <a:fillRect/>
          </a:stretch>
        </p:blipFill>
        <p:spPr>
          <a:xfrm>
            <a:off x="1269242" y="5604042"/>
            <a:ext cx="5202384" cy="973038"/>
          </a:xfrm>
          <a:prstGeom prst="rect">
            <a:avLst/>
          </a:prstGeom>
        </p:spPr>
      </p:pic>
    </p:spTree>
    <p:extLst>
      <p:ext uri="{BB962C8B-B14F-4D97-AF65-F5344CB8AC3E}">
        <p14:creationId xmlns:p14="http://schemas.microsoft.com/office/powerpoint/2010/main" val="106504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 Visualization Before Analysis (4)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600200"/>
            <a:ext cx="6211167" cy="2248214"/>
          </a:xfrm>
          <a:prstGeom prst="rect">
            <a:avLst/>
          </a:prstGeom>
        </p:spPr>
      </p:pic>
      <p:pic>
        <p:nvPicPr>
          <p:cNvPr id="5" name="Picture 4"/>
          <p:cNvPicPr>
            <a:picLocks noChangeAspect="1"/>
          </p:cNvPicPr>
          <p:nvPr/>
        </p:nvPicPr>
        <p:blipFill>
          <a:blip r:embed="rId3"/>
          <a:stretch>
            <a:fillRect/>
          </a:stretch>
        </p:blipFill>
        <p:spPr>
          <a:xfrm>
            <a:off x="747149" y="3886200"/>
            <a:ext cx="6030167" cy="2076740"/>
          </a:xfrm>
          <a:prstGeom prst="rect">
            <a:avLst/>
          </a:prstGeom>
        </p:spPr>
      </p:pic>
    </p:spTree>
    <p:extLst>
      <p:ext uri="{BB962C8B-B14F-4D97-AF65-F5344CB8AC3E}">
        <p14:creationId xmlns:p14="http://schemas.microsoft.com/office/powerpoint/2010/main" val="41762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2.2 Dirty Data (1)</a:t>
            </a:r>
          </a:p>
        </p:txBody>
      </p:sp>
      <p:sp>
        <p:nvSpPr>
          <p:cNvPr id="3" name="Content Placeholder 2"/>
          <p:cNvSpPr>
            <a:spLocks noGrp="1"/>
          </p:cNvSpPr>
          <p:nvPr>
            <p:ph idx="1"/>
          </p:nvPr>
        </p:nvSpPr>
        <p:spPr>
          <a:xfrm>
            <a:off x="1104900" y="1600200"/>
            <a:ext cx="5509260" cy="4572000"/>
          </a:xfrm>
        </p:spPr>
        <p:txBody>
          <a:bodyPr>
            <a:normAutofit fontScale="77500" lnSpcReduction="20000"/>
          </a:bodyPr>
          <a:lstStyle/>
          <a:p>
            <a:r>
              <a:rPr lang="en-US" dirty="0"/>
              <a:t>Consider a scenario in which a bank is conducting data analyses of its account holders to gauge customer retention. Figure 3-8 shows the age distribution of the account holders.</a:t>
            </a:r>
          </a:p>
          <a:p>
            <a:r>
              <a:rPr lang="en-US" dirty="0"/>
              <a:t>If age data is in a vector called </a:t>
            </a:r>
            <a:r>
              <a:rPr lang="en-US" i="1" dirty="0"/>
              <a:t>age</a:t>
            </a:r>
            <a:r>
              <a:rPr lang="en-US" dirty="0"/>
              <a:t>, the graph can be created with the following R script:</a:t>
            </a:r>
          </a:p>
          <a:p>
            <a:r>
              <a:rPr lang="en-US" dirty="0" err="1"/>
              <a:t>hist</a:t>
            </a:r>
            <a:r>
              <a:rPr lang="en-US" dirty="0"/>
              <a:t>(age, breaks=100, main="Age Distribution of Account Holders", lab="Age", </a:t>
            </a:r>
            <a:r>
              <a:rPr lang="en-US" dirty="0" err="1"/>
              <a:t>ylab</a:t>
            </a:r>
            <a:r>
              <a:rPr lang="en-US" dirty="0"/>
              <a:t>="Frequency", col="gray")</a:t>
            </a:r>
          </a:p>
          <a:p>
            <a:r>
              <a:rPr lang="en-US" dirty="0"/>
              <a:t>figure shows that the median age of the account holders is around 40. A few accounts with account holder age less than 10 are unusual but plausible</a:t>
            </a:r>
          </a:p>
        </p:txBody>
      </p:sp>
      <p:pic>
        <p:nvPicPr>
          <p:cNvPr id="4" name="Picture 3"/>
          <p:cNvPicPr>
            <a:picLocks noChangeAspect="1"/>
          </p:cNvPicPr>
          <p:nvPr/>
        </p:nvPicPr>
        <p:blipFill>
          <a:blip r:embed="rId2"/>
          <a:stretch>
            <a:fillRect/>
          </a:stretch>
        </p:blipFill>
        <p:spPr>
          <a:xfrm>
            <a:off x="6614160" y="1883827"/>
            <a:ext cx="4723222" cy="3425625"/>
          </a:xfrm>
          <a:prstGeom prst="rect">
            <a:avLst/>
          </a:prstGeom>
        </p:spPr>
      </p:pic>
      <p:sp>
        <p:nvSpPr>
          <p:cNvPr id="5" name="TextBox 4"/>
          <p:cNvSpPr txBox="1"/>
          <p:nvPr/>
        </p:nvSpPr>
        <p:spPr>
          <a:xfrm>
            <a:off x="6477919" y="5309452"/>
            <a:ext cx="5622052" cy="369332"/>
          </a:xfrm>
          <a:prstGeom prst="rect">
            <a:avLst/>
          </a:prstGeom>
          <a:noFill/>
        </p:spPr>
        <p:txBody>
          <a:bodyPr wrap="none" rtlCol="0">
            <a:spAutoFit/>
          </a:bodyPr>
          <a:lstStyle/>
          <a:p>
            <a:r>
              <a:rPr lang="en-US" b="1" dirty="0"/>
              <a:t>FIGURE 3-8 </a:t>
            </a:r>
            <a:r>
              <a:rPr lang="en-US" i="1" dirty="0"/>
              <a:t>Age distribution of bank account holders</a:t>
            </a:r>
            <a:endParaRPr lang="en-US" dirty="0"/>
          </a:p>
        </p:txBody>
      </p:sp>
    </p:spTree>
    <p:extLst>
      <p:ext uri="{BB962C8B-B14F-4D97-AF65-F5344CB8AC3E}">
        <p14:creationId xmlns:p14="http://schemas.microsoft.com/office/powerpoint/2010/main" val="134778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Introduction to R (2)</a:t>
            </a:r>
            <a:endParaRPr lang="en-US" dirty="0"/>
          </a:p>
        </p:txBody>
      </p:sp>
      <p:sp>
        <p:nvSpPr>
          <p:cNvPr id="3" name="Content Placeholder 2"/>
          <p:cNvSpPr>
            <a:spLocks noGrp="1"/>
          </p:cNvSpPr>
          <p:nvPr>
            <p:ph idx="1"/>
          </p:nvPr>
        </p:nvSpPr>
        <p:spPr/>
        <p:txBody>
          <a:bodyPr/>
          <a:lstStyle/>
          <a:p>
            <a:r>
              <a:rPr lang="en-US" dirty="0"/>
              <a:t>Head() function, by default, displays the first six records of </a:t>
            </a:r>
            <a:r>
              <a:rPr lang="en-US" i="1" dirty="0"/>
              <a:t>sales</a:t>
            </a:r>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104900" y="2591057"/>
            <a:ext cx="8260326" cy="3353693"/>
          </a:xfrm>
          <a:prstGeom prst="rect">
            <a:avLst/>
          </a:prstGeom>
        </p:spPr>
      </p:pic>
    </p:spTree>
    <p:extLst>
      <p:ext uri="{BB962C8B-B14F-4D97-AF65-F5344CB8AC3E}">
        <p14:creationId xmlns:p14="http://schemas.microsoft.com/office/powerpoint/2010/main" val="37921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2.2 Dirty Data (2)</a:t>
            </a:r>
            <a:endParaRPr lang="en-US" dirty="0"/>
          </a:p>
        </p:txBody>
      </p:sp>
      <p:sp>
        <p:nvSpPr>
          <p:cNvPr id="3" name="Content Placeholder 2"/>
          <p:cNvSpPr>
            <a:spLocks noGrp="1"/>
          </p:cNvSpPr>
          <p:nvPr>
            <p:ph idx="1"/>
          </p:nvPr>
        </p:nvSpPr>
        <p:spPr/>
        <p:txBody>
          <a:bodyPr>
            <a:normAutofit fontScale="85000" lnSpcReduction="20000"/>
          </a:bodyPr>
          <a:lstStyle/>
          <a:p>
            <a:r>
              <a:rPr lang="en-US" dirty="0"/>
              <a:t>Left side of the graph shows a huge spike of customers who are zero years old or have negative ages. </a:t>
            </a:r>
          </a:p>
          <a:p>
            <a:r>
              <a:rPr lang="en-US" dirty="0"/>
              <a:t>This is likely to be evidence of </a:t>
            </a:r>
            <a:r>
              <a:rPr lang="en-US" b="1" i="1" dirty="0"/>
              <a:t>missing data</a:t>
            </a:r>
            <a:r>
              <a:rPr lang="en-US" dirty="0"/>
              <a:t>. One possible explanation is that the null age values could have been replaced by 0 or negative values during the data input. </a:t>
            </a:r>
          </a:p>
          <a:p>
            <a:r>
              <a:rPr lang="en-US" dirty="0"/>
              <a:t>Such an occurrence may be caused by entering age in a text box that only allows numbers and does not accept empty values. Or it might be caused by transferring data among several systems that have different definitions for null values (such as NULL, NA, 0, –1, or –2). </a:t>
            </a:r>
          </a:p>
          <a:p>
            <a:r>
              <a:rPr lang="en-US" dirty="0"/>
              <a:t>Therefore, </a:t>
            </a:r>
            <a:r>
              <a:rPr lang="en-US" b="1" i="1" dirty="0"/>
              <a:t>data cleansing </a:t>
            </a:r>
            <a:r>
              <a:rPr lang="en-US" dirty="0"/>
              <a:t>needs to be performed over the accounts with abnormal age values. Analysts should take a closer look at the records to decide if the missing data should be eliminated or if an appropriate age value can be determined using other available information for each of the accounts.</a:t>
            </a:r>
          </a:p>
        </p:txBody>
      </p:sp>
    </p:spTree>
    <p:extLst>
      <p:ext uri="{BB962C8B-B14F-4D97-AF65-F5344CB8AC3E}">
        <p14:creationId xmlns:p14="http://schemas.microsoft.com/office/powerpoint/2010/main" val="194494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2.2 Dirty Data (3)</a:t>
            </a:r>
            <a:endParaRPr lang="en-US" dirty="0"/>
          </a:p>
        </p:txBody>
      </p:sp>
      <p:sp>
        <p:nvSpPr>
          <p:cNvPr id="3" name="Content Placeholder 2"/>
          <p:cNvSpPr>
            <a:spLocks noGrp="1"/>
          </p:cNvSpPr>
          <p:nvPr>
            <p:ph idx="1"/>
          </p:nvPr>
        </p:nvSpPr>
        <p:spPr>
          <a:xfrm>
            <a:off x="1104900" y="1600200"/>
            <a:ext cx="6181040" cy="1870509"/>
          </a:xfrm>
        </p:spPr>
        <p:txBody>
          <a:bodyPr>
            <a:normAutofit fontScale="85000" lnSpcReduction="20000"/>
          </a:bodyPr>
          <a:lstStyle/>
          <a:p>
            <a:r>
              <a:rPr lang="en-US" b="1" dirty="0"/>
              <a:t>is.na() </a:t>
            </a:r>
            <a:r>
              <a:rPr lang="en-US" dirty="0"/>
              <a:t>function provides tests for missing values. </a:t>
            </a:r>
          </a:p>
          <a:p>
            <a:r>
              <a:rPr lang="en-US" dirty="0"/>
              <a:t>Following example creates a vector </a:t>
            </a:r>
            <a:r>
              <a:rPr lang="en-US" i="1" dirty="0"/>
              <a:t>x </a:t>
            </a:r>
            <a:r>
              <a:rPr lang="en-US" dirty="0"/>
              <a:t>where the fourth value is not available (NA). The is.na() function returns TRUE at each NA value and FALSE otherwise.</a:t>
            </a:r>
          </a:p>
          <a:p>
            <a:endParaRPr lang="en-US" dirty="0"/>
          </a:p>
        </p:txBody>
      </p:sp>
      <p:pic>
        <p:nvPicPr>
          <p:cNvPr id="5" name="Picture 4"/>
          <p:cNvPicPr>
            <a:picLocks noChangeAspect="1"/>
          </p:cNvPicPr>
          <p:nvPr/>
        </p:nvPicPr>
        <p:blipFill>
          <a:blip r:embed="rId2"/>
          <a:stretch>
            <a:fillRect/>
          </a:stretch>
        </p:blipFill>
        <p:spPr>
          <a:xfrm>
            <a:off x="1371056" y="3470709"/>
            <a:ext cx="3010971" cy="766322"/>
          </a:xfrm>
          <a:prstGeom prst="rect">
            <a:avLst/>
          </a:prstGeom>
        </p:spPr>
      </p:pic>
      <p:pic>
        <p:nvPicPr>
          <p:cNvPr id="6" name="Picture 5"/>
          <p:cNvPicPr>
            <a:picLocks noChangeAspect="1"/>
          </p:cNvPicPr>
          <p:nvPr/>
        </p:nvPicPr>
        <p:blipFill>
          <a:blip r:embed="rId3"/>
          <a:stretch>
            <a:fillRect/>
          </a:stretch>
        </p:blipFill>
        <p:spPr>
          <a:xfrm>
            <a:off x="7087820" y="3015204"/>
            <a:ext cx="4906060" cy="2943636"/>
          </a:xfrm>
          <a:prstGeom prst="rect">
            <a:avLst/>
          </a:prstGeom>
        </p:spPr>
      </p:pic>
      <p:sp>
        <p:nvSpPr>
          <p:cNvPr id="4" name="TextBox 3"/>
          <p:cNvSpPr txBox="1"/>
          <p:nvPr/>
        </p:nvSpPr>
        <p:spPr>
          <a:xfrm>
            <a:off x="1104900" y="4464055"/>
            <a:ext cx="5982920" cy="2123658"/>
          </a:xfrm>
          <a:prstGeom prst="rect">
            <a:avLst/>
          </a:prstGeom>
          <a:noFill/>
        </p:spPr>
        <p:txBody>
          <a:bodyPr wrap="square" rtlCol="0">
            <a:spAutoFit/>
          </a:bodyPr>
          <a:lstStyle/>
          <a:p>
            <a:pPr marL="342900" indent="-342900">
              <a:buFont typeface="Wingdings" panose="05000000000000000000" pitchFamily="2" charset="2"/>
              <a:buChar char="§"/>
            </a:pPr>
            <a:r>
              <a:rPr lang="en-US" sz="2200" b="1" dirty="0"/>
              <a:t>mean()</a:t>
            </a:r>
            <a:r>
              <a:rPr lang="en-US" sz="2200" dirty="0"/>
              <a:t> applied to data containing missing values can yield an NA result. To prevent this, set the </a:t>
            </a:r>
            <a:r>
              <a:rPr lang="en-US" sz="2200" b="1" i="1" dirty="0"/>
              <a:t>na.rm</a:t>
            </a:r>
            <a:r>
              <a:rPr lang="en-US" sz="2200" dirty="0"/>
              <a:t> parameter to TRUE to remove the missing value during the function’s execution.</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69837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(1)</a:t>
            </a:r>
            <a:endParaRPr lang="en-US" dirty="0"/>
          </a:p>
        </p:txBody>
      </p:sp>
      <p:sp>
        <p:nvSpPr>
          <p:cNvPr id="3" name="Content Placeholder 2"/>
          <p:cNvSpPr>
            <a:spLocks noGrp="1"/>
          </p:cNvSpPr>
          <p:nvPr>
            <p:ph idx="1"/>
          </p:nvPr>
        </p:nvSpPr>
        <p:spPr>
          <a:xfrm>
            <a:off x="1104900" y="1600200"/>
            <a:ext cx="2621280" cy="4572000"/>
          </a:xfrm>
        </p:spPr>
        <p:txBody>
          <a:bodyPr>
            <a:normAutofit/>
          </a:bodyPr>
          <a:lstStyle/>
          <a:p>
            <a:r>
              <a:rPr lang="en-US" sz="2400" dirty="0"/>
              <a:t>R has many functions available to examine a single variable. </a:t>
            </a:r>
          </a:p>
        </p:txBody>
      </p:sp>
      <p:pic>
        <p:nvPicPr>
          <p:cNvPr id="4" name="Picture 3"/>
          <p:cNvPicPr>
            <a:picLocks noChangeAspect="1"/>
          </p:cNvPicPr>
          <p:nvPr/>
        </p:nvPicPr>
        <p:blipFill>
          <a:blip r:embed="rId2"/>
          <a:stretch>
            <a:fillRect/>
          </a:stretch>
        </p:blipFill>
        <p:spPr>
          <a:xfrm>
            <a:off x="3726180" y="1362674"/>
            <a:ext cx="8602980" cy="4672684"/>
          </a:xfrm>
          <a:prstGeom prst="rect">
            <a:avLst/>
          </a:prstGeom>
        </p:spPr>
      </p:pic>
    </p:spTree>
    <p:extLst>
      <p:ext uri="{BB962C8B-B14F-4D97-AF65-F5344CB8AC3E}">
        <p14:creationId xmlns:p14="http://schemas.microsoft.com/office/powerpoint/2010/main" val="28908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(2)</a:t>
            </a:r>
            <a:endParaRPr lang="en-US" dirty="0"/>
          </a:p>
        </p:txBody>
      </p:sp>
      <p:sp>
        <p:nvSpPr>
          <p:cNvPr id="3" name="Content Placeholder 2"/>
          <p:cNvSpPr>
            <a:spLocks noGrp="1"/>
          </p:cNvSpPr>
          <p:nvPr>
            <p:ph idx="1"/>
          </p:nvPr>
        </p:nvSpPr>
        <p:spPr>
          <a:xfrm>
            <a:off x="450377" y="1600200"/>
            <a:ext cx="4213064" cy="4815840"/>
          </a:xfrm>
        </p:spPr>
        <p:txBody>
          <a:bodyPr>
            <a:normAutofit fontScale="77500" lnSpcReduction="20000"/>
          </a:bodyPr>
          <a:lstStyle/>
          <a:p>
            <a:r>
              <a:rPr lang="en-US" b="1" dirty="0" err="1"/>
              <a:t>dotchart</a:t>
            </a:r>
            <a:r>
              <a:rPr lang="en-US" b="1" dirty="0"/>
              <a:t>(x, label=...) </a:t>
            </a:r>
            <a:r>
              <a:rPr lang="en-US" dirty="0"/>
              <a:t>used to create a </a:t>
            </a:r>
            <a:r>
              <a:rPr lang="en-US" dirty="0" err="1"/>
              <a:t>dotchart</a:t>
            </a:r>
            <a:r>
              <a:rPr lang="en-US" dirty="0"/>
              <a:t>, where </a:t>
            </a:r>
            <a:r>
              <a:rPr lang="en-US" i="1" dirty="0"/>
              <a:t>x </a:t>
            </a:r>
            <a:r>
              <a:rPr lang="en-US" dirty="0"/>
              <a:t>is a numeric vector and </a:t>
            </a:r>
            <a:r>
              <a:rPr lang="en-US" i="1" dirty="0"/>
              <a:t>label  </a:t>
            </a:r>
            <a:r>
              <a:rPr lang="en-US" dirty="0"/>
              <a:t>is a vector of categorical labels for </a:t>
            </a:r>
            <a:r>
              <a:rPr lang="en-US" i="1" dirty="0"/>
              <a:t>x</a:t>
            </a:r>
            <a:r>
              <a:rPr lang="en-US" dirty="0"/>
              <a:t>. </a:t>
            </a:r>
          </a:p>
          <a:p>
            <a:r>
              <a:rPr lang="en-US" b="1" dirty="0" err="1"/>
              <a:t>barplot</a:t>
            </a:r>
            <a:r>
              <a:rPr lang="en-US" b="1" dirty="0"/>
              <a:t>(height)</a:t>
            </a:r>
            <a:r>
              <a:rPr lang="en-US" dirty="0"/>
              <a:t> function used to create A </a:t>
            </a:r>
            <a:r>
              <a:rPr lang="en-US" dirty="0" err="1"/>
              <a:t>barplot</a:t>
            </a:r>
            <a:r>
              <a:rPr lang="en-US" dirty="0"/>
              <a:t> , where </a:t>
            </a:r>
            <a:r>
              <a:rPr lang="en-US" i="1" dirty="0"/>
              <a:t>height </a:t>
            </a:r>
            <a:r>
              <a:rPr lang="en-US" dirty="0"/>
              <a:t>represents a vector or matrix. </a:t>
            </a:r>
          </a:p>
          <a:p>
            <a:r>
              <a:rPr lang="en-US" dirty="0"/>
              <a:t>Figure 3-10 shows (a) a </a:t>
            </a:r>
            <a:r>
              <a:rPr lang="en-US" dirty="0" err="1"/>
              <a:t>dotchart</a:t>
            </a:r>
            <a:r>
              <a:rPr lang="en-US" dirty="0"/>
              <a:t> and (b) a </a:t>
            </a:r>
            <a:r>
              <a:rPr lang="en-US" dirty="0" err="1"/>
              <a:t>barplot</a:t>
            </a:r>
            <a:r>
              <a:rPr lang="en-US" dirty="0"/>
              <a:t> based on the </a:t>
            </a:r>
            <a:r>
              <a:rPr lang="en-US" dirty="0" err="1"/>
              <a:t>mtcars</a:t>
            </a:r>
            <a:r>
              <a:rPr lang="en-US" dirty="0"/>
              <a:t> dataset, which includes the fuel consumption and 10 aspects of automobile design and performance of 32 automobiles</a:t>
            </a:r>
          </a:p>
        </p:txBody>
      </p:sp>
      <p:pic>
        <p:nvPicPr>
          <p:cNvPr id="4" name="Picture 3"/>
          <p:cNvPicPr>
            <a:picLocks noChangeAspect="1"/>
          </p:cNvPicPr>
          <p:nvPr/>
        </p:nvPicPr>
        <p:blipFill>
          <a:blip r:embed="rId2"/>
          <a:stretch>
            <a:fillRect/>
          </a:stretch>
        </p:blipFill>
        <p:spPr>
          <a:xfrm>
            <a:off x="4790955" y="1504575"/>
            <a:ext cx="6938250" cy="4763250"/>
          </a:xfrm>
          <a:prstGeom prst="rect">
            <a:avLst/>
          </a:prstGeom>
        </p:spPr>
      </p:pic>
    </p:spTree>
    <p:extLst>
      <p:ext uri="{BB962C8B-B14F-4D97-AF65-F5344CB8AC3E}">
        <p14:creationId xmlns:p14="http://schemas.microsoft.com/office/powerpoint/2010/main" val="20372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(3)</a:t>
            </a:r>
            <a:endParaRPr lang="en-US" dirty="0"/>
          </a:p>
        </p:txBody>
      </p:sp>
      <p:sp>
        <p:nvSpPr>
          <p:cNvPr id="3" name="Content Placeholder 2"/>
          <p:cNvSpPr>
            <a:spLocks noGrp="1"/>
          </p:cNvSpPr>
          <p:nvPr>
            <p:ph idx="1"/>
          </p:nvPr>
        </p:nvSpPr>
        <p:spPr>
          <a:xfrm>
            <a:off x="1104900" y="1600200"/>
            <a:ext cx="9982200" cy="1757149"/>
          </a:xfrm>
        </p:spPr>
        <p:txBody>
          <a:bodyPr>
            <a:normAutofit/>
          </a:bodyPr>
          <a:lstStyle/>
          <a:p>
            <a:r>
              <a:rPr lang="en-US" dirty="0" err="1"/>
              <a:t>dotchart</a:t>
            </a:r>
            <a:r>
              <a:rPr lang="en-US" dirty="0"/>
              <a:t> can be created with the function </a:t>
            </a:r>
            <a:r>
              <a:rPr lang="en-US" dirty="0" err="1"/>
              <a:t>dotchart</a:t>
            </a:r>
            <a:r>
              <a:rPr lang="en-US" dirty="0"/>
              <a:t>(x, label=...),</a:t>
            </a:r>
          </a:p>
          <a:p>
            <a:pPr lvl="1"/>
            <a:r>
              <a:rPr lang="en-US" i="1" dirty="0"/>
              <a:t>x </a:t>
            </a:r>
            <a:r>
              <a:rPr lang="en-US" dirty="0"/>
              <a:t>is a numeric vector and </a:t>
            </a:r>
          </a:p>
          <a:p>
            <a:pPr lvl="1"/>
            <a:r>
              <a:rPr lang="en-US" i="1" dirty="0"/>
              <a:t>label </a:t>
            </a:r>
            <a:r>
              <a:rPr lang="en-US" dirty="0"/>
              <a:t>is a vector of categorical labels for </a:t>
            </a:r>
            <a:r>
              <a:rPr lang="en-US" i="1" dirty="0"/>
              <a:t>x</a:t>
            </a:r>
            <a:r>
              <a:rPr lang="en-US" dirty="0"/>
              <a:t>.</a:t>
            </a:r>
          </a:p>
        </p:txBody>
      </p:sp>
      <p:pic>
        <p:nvPicPr>
          <p:cNvPr id="4" name="Picture 3"/>
          <p:cNvPicPr>
            <a:picLocks noChangeAspect="1"/>
          </p:cNvPicPr>
          <p:nvPr/>
        </p:nvPicPr>
        <p:blipFill>
          <a:blip r:embed="rId2"/>
          <a:stretch>
            <a:fillRect/>
          </a:stretch>
        </p:blipFill>
        <p:spPr>
          <a:xfrm>
            <a:off x="941127" y="3357349"/>
            <a:ext cx="9843478" cy="2178974"/>
          </a:xfrm>
          <a:prstGeom prst="rect">
            <a:avLst/>
          </a:prstGeom>
        </p:spPr>
      </p:pic>
    </p:spTree>
    <p:extLst>
      <p:ext uri="{BB962C8B-B14F-4D97-AF65-F5344CB8AC3E}">
        <p14:creationId xmlns:p14="http://schemas.microsoft.com/office/powerpoint/2010/main" val="188652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(4)</a:t>
            </a:r>
            <a:endParaRPr lang="en-US" dirty="0"/>
          </a:p>
        </p:txBody>
      </p:sp>
      <p:sp>
        <p:nvSpPr>
          <p:cNvPr id="3" name="Content Placeholder 2"/>
          <p:cNvSpPr>
            <a:spLocks noGrp="1"/>
          </p:cNvSpPr>
          <p:nvPr>
            <p:ph idx="1"/>
          </p:nvPr>
        </p:nvSpPr>
        <p:spPr>
          <a:xfrm>
            <a:off x="1104900" y="1600200"/>
            <a:ext cx="3712760" cy="4572000"/>
          </a:xfrm>
        </p:spPr>
        <p:txBody>
          <a:bodyPr>
            <a:normAutofit/>
          </a:bodyPr>
          <a:lstStyle/>
          <a:p>
            <a:r>
              <a:rPr lang="en-US" dirty="0"/>
              <a:t>Figure 3-11(a) includes a histogram of household income.</a:t>
            </a:r>
          </a:p>
          <a:p>
            <a:r>
              <a:rPr lang="en-US" dirty="0"/>
              <a:t>Histogram shows a clear concentration of low household incomes on the left and the long tail of the higher incomes on the right.</a:t>
            </a:r>
          </a:p>
          <a:p>
            <a:endParaRPr lang="en-US" dirty="0"/>
          </a:p>
        </p:txBody>
      </p:sp>
      <p:pic>
        <p:nvPicPr>
          <p:cNvPr id="5" name="Picture 4"/>
          <p:cNvPicPr>
            <a:picLocks noChangeAspect="1"/>
          </p:cNvPicPr>
          <p:nvPr/>
        </p:nvPicPr>
        <p:blipFill>
          <a:blip r:embed="rId2"/>
          <a:stretch>
            <a:fillRect/>
          </a:stretch>
        </p:blipFill>
        <p:spPr>
          <a:xfrm>
            <a:off x="5096262" y="1876743"/>
            <a:ext cx="6608058" cy="4005897"/>
          </a:xfrm>
          <a:prstGeom prst="rect">
            <a:avLst/>
          </a:prstGeom>
        </p:spPr>
      </p:pic>
    </p:spTree>
    <p:extLst>
      <p:ext uri="{BB962C8B-B14F-4D97-AF65-F5344CB8AC3E}">
        <p14:creationId xmlns:p14="http://schemas.microsoft.com/office/powerpoint/2010/main" val="14428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(5)</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899" y="1600200"/>
            <a:ext cx="7848545" cy="4322928"/>
          </a:xfrm>
          <a:prstGeom prst="rect">
            <a:avLst/>
          </a:prstGeom>
        </p:spPr>
      </p:pic>
    </p:spTree>
    <p:extLst>
      <p:ext uri="{BB962C8B-B14F-4D97-AF65-F5344CB8AC3E}">
        <p14:creationId xmlns:p14="http://schemas.microsoft.com/office/powerpoint/2010/main" val="2565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(6)</a:t>
            </a:r>
            <a:endParaRPr lang="en-US" dirty="0"/>
          </a:p>
        </p:txBody>
      </p:sp>
      <p:sp>
        <p:nvSpPr>
          <p:cNvPr id="3" name="Content Placeholder 2"/>
          <p:cNvSpPr>
            <a:spLocks noGrp="1"/>
          </p:cNvSpPr>
          <p:nvPr>
            <p:ph idx="1"/>
          </p:nvPr>
        </p:nvSpPr>
        <p:spPr>
          <a:xfrm>
            <a:off x="144379" y="1600200"/>
            <a:ext cx="6728860" cy="4862117"/>
          </a:xfrm>
        </p:spPr>
        <p:txBody>
          <a:bodyPr>
            <a:normAutofit/>
          </a:bodyPr>
          <a:lstStyle/>
          <a:p>
            <a:r>
              <a:rPr lang="en-US" dirty="0"/>
              <a:t>Consider a density plot of diamond prices (in USD).</a:t>
            </a:r>
          </a:p>
          <a:p>
            <a:r>
              <a:rPr lang="en-US" dirty="0"/>
              <a:t>Figure 3-12(a) contains two density plots for premium and ideal cuts of diamonds. </a:t>
            </a:r>
          </a:p>
          <a:p>
            <a:r>
              <a:rPr lang="en-US" dirty="0"/>
              <a:t>Figure 3-12(b) shows detail of the diamond prices than Figure 3-12(a) by taking the logarithm. </a:t>
            </a:r>
          </a:p>
          <a:p>
            <a:pPr marL="0" indent="0">
              <a:buNone/>
            </a:pPr>
            <a:endParaRPr lang="en-US" dirty="0"/>
          </a:p>
        </p:txBody>
      </p:sp>
      <p:pic>
        <p:nvPicPr>
          <p:cNvPr id="4" name="Picture 3"/>
          <p:cNvPicPr>
            <a:picLocks noChangeAspect="1"/>
          </p:cNvPicPr>
          <p:nvPr/>
        </p:nvPicPr>
        <p:blipFill>
          <a:blip r:embed="rId2"/>
          <a:stretch>
            <a:fillRect/>
          </a:stretch>
        </p:blipFill>
        <p:spPr>
          <a:xfrm>
            <a:off x="6873239" y="1432559"/>
            <a:ext cx="5458201" cy="3956389"/>
          </a:xfrm>
          <a:prstGeom prst="rect">
            <a:avLst/>
          </a:prstGeom>
        </p:spPr>
      </p:pic>
      <p:sp>
        <p:nvSpPr>
          <p:cNvPr id="5" name="TextBox 4"/>
          <p:cNvSpPr txBox="1"/>
          <p:nvPr/>
        </p:nvSpPr>
        <p:spPr>
          <a:xfrm>
            <a:off x="7741918" y="5648345"/>
            <a:ext cx="4212344" cy="923330"/>
          </a:xfrm>
          <a:prstGeom prst="rect">
            <a:avLst/>
          </a:prstGeom>
          <a:noFill/>
        </p:spPr>
        <p:txBody>
          <a:bodyPr wrap="square" rtlCol="0">
            <a:spAutoFit/>
          </a:bodyPr>
          <a:lstStyle/>
          <a:p>
            <a:r>
              <a:rPr lang="en-US" b="1" dirty="0"/>
              <a:t>FIGURE 3-12 </a:t>
            </a:r>
            <a:r>
              <a:rPr lang="en-US" i="1" dirty="0"/>
              <a:t>Density plots of (a) diamond prices and (b) the logarithm of diamond prices</a:t>
            </a:r>
            <a:endParaRPr lang="en-US" dirty="0"/>
          </a:p>
        </p:txBody>
      </p:sp>
    </p:spTree>
    <p:extLst>
      <p:ext uri="{BB962C8B-B14F-4D97-AF65-F5344CB8AC3E}">
        <p14:creationId xmlns:p14="http://schemas.microsoft.com/office/powerpoint/2010/main" val="403996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Visualizing a Single Variable (7)</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56999" y="1434573"/>
            <a:ext cx="7291398" cy="1376865"/>
          </a:xfrm>
          <a:prstGeom prst="rect">
            <a:avLst/>
          </a:prstGeom>
        </p:spPr>
      </p:pic>
      <p:pic>
        <p:nvPicPr>
          <p:cNvPr id="5" name="Picture 4"/>
          <p:cNvPicPr>
            <a:picLocks noChangeAspect="1"/>
          </p:cNvPicPr>
          <p:nvPr/>
        </p:nvPicPr>
        <p:blipFill>
          <a:blip r:embed="rId3"/>
          <a:stretch>
            <a:fillRect/>
          </a:stretch>
        </p:blipFill>
        <p:spPr>
          <a:xfrm>
            <a:off x="956999" y="2481656"/>
            <a:ext cx="7621064" cy="3839111"/>
          </a:xfrm>
          <a:prstGeom prst="rect">
            <a:avLst/>
          </a:prstGeom>
        </p:spPr>
      </p:pic>
      <p:sp>
        <p:nvSpPr>
          <p:cNvPr id="6" name="TextBox 5"/>
          <p:cNvSpPr txBox="1"/>
          <p:nvPr/>
        </p:nvSpPr>
        <p:spPr>
          <a:xfrm>
            <a:off x="8396298" y="2038882"/>
            <a:ext cx="314970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 script to generate the plots in Figure. </a:t>
            </a:r>
          </a:p>
          <a:p>
            <a:pPr marL="285750" indent="-285750">
              <a:buFont typeface="Arial" panose="020B0604020202020204" pitchFamily="34" charset="0"/>
              <a:buChar char="•"/>
            </a:pPr>
            <a:r>
              <a:rPr lang="en-US" dirty="0"/>
              <a:t>The </a:t>
            </a:r>
            <a:r>
              <a:rPr lang="en-US" i="1" dirty="0"/>
              <a:t>diamonds </a:t>
            </a:r>
            <a:r>
              <a:rPr lang="en-US" dirty="0"/>
              <a:t>dataset comes with the ggplot2 package.</a:t>
            </a:r>
          </a:p>
        </p:txBody>
      </p:sp>
    </p:spTree>
    <p:extLst>
      <p:ext uri="{BB962C8B-B14F-4D97-AF65-F5344CB8AC3E}">
        <p14:creationId xmlns:p14="http://schemas.microsoft.com/office/powerpoint/2010/main" val="36015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a:t>
            </a:r>
          </a:p>
        </p:txBody>
      </p:sp>
      <p:sp>
        <p:nvSpPr>
          <p:cNvPr id="3" name="Content Placeholder 2"/>
          <p:cNvSpPr>
            <a:spLocks noGrp="1"/>
          </p:cNvSpPr>
          <p:nvPr>
            <p:ph idx="1"/>
          </p:nvPr>
        </p:nvSpPr>
        <p:spPr>
          <a:xfrm>
            <a:off x="1104900" y="1600200"/>
            <a:ext cx="5158740" cy="556146"/>
          </a:xfrm>
        </p:spPr>
        <p:txBody>
          <a:bodyPr>
            <a:normAutofit fontScale="92500"/>
          </a:bodyPr>
          <a:lstStyle/>
          <a:p>
            <a:r>
              <a:rPr lang="en-US" dirty="0"/>
              <a:t>R code to produce Figure 3-13</a:t>
            </a:r>
          </a:p>
        </p:txBody>
      </p:sp>
      <p:pic>
        <p:nvPicPr>
          <p:cNvPr id="4" name="Picture 3"/>
          <p:cNvPicPr>
            <a:picLocks noChangeAspect="1"/>
          </p:cNvPicPr>
          <p:nvPr/>
        </p:nvPicPr>
        <p:blipFill>
          <a:blip r:embed="rId2"/>
          <a:stretch>
            <a:fillRect/>
          </a:stretch>
        </p:blipFill>
        <p:spPr>
          <a:xfrm>
            <a:off x="6263640" y="1812095"/>
            <a:ext cx="5504997" cy="3507188"/>
          </a:xfrm>
          <a:prstGeom prst="rect">
            <a:avLst/>
          </a:prstGeom>
        </p:spPr>
      </p:pic>
      <p:sp>
        <p:nvSpPr>
          <p:cNvPr id="5" name="TextBox 4"/>
          <p:cNvSpPr txBox="1"/>
          <p:nvPr/>
        </p:nvSpPr>
        <p:spPr>
          <a:xfrm>
            <a:off x="7046982" y="5425053"/>
            <a:ext cx="4038600" cy="646331"/>
          </a:xfrm>
          <a:prstGeom prst="rect">
            <a:avLst/>
          </a:prstGeom>
          <a:noFill/>
        </p:spPr>
        <p:txBody>
          <a:bodyPr wrap="square" rtlCol="0">
            <a:spAutoFit/>
          </a:bodyPr>
          <a:lstStyle/>
          <a:p>
            <a:r>
              <a:rPr lang="en-US" b="1" dirty="0"/>
              <a:t>FIGURE 3-13 </a:t>
            </a:r>
            <a:r>
              <a:rPr lang="en-US" i="1" dirty="0"/>
              <a:t>Examining two variables with regression</a:t>
            </a:r>
            <a:endParaRPr lang="en-US" dirty="0"/>
          </a:p>
        </p:txBody>
      </p:sp>
      <p:grpSp>
        <p:nvGrpSpPr>
          <p:cNvPr id="10" name="Group 9"/>
          <p:cNvGrpSpPr/>
          <p:nvPr/>
        </p:nvGrpSpPr>
        <p:grpSpPr>
          <a:xfrm>
            <a:off x="1104900" y="2622124"/>
            <a:ext cx="5158740" cy="3655846"/>
            <a:chOff x="933133" y="2622124"/>
            <a:chExt cx="4534533" cy="3104213"/>
          </a:xfrm>
        </p:grpSpPr>
        <p:grpSp>
          <p:nvGrpSpPr>
            <p:cNvPr id="8" name="Group 7"/>
            <p:cNvGrpSpPr/>
            <p:nvPr/>
          </p:nvGrpSpPr>
          <p:grpSpPr>
            <a:xfrm>
              <a:off x="933133" y="2622124"/>
              <a:ext cx="4534533" cy="2524748"/>
              <a:chOff x="933133" y="2622124"/>
              <a:chExt cx="4534533" cy="2524748"/>
            </a:xfrm>
          </p:grpSpPr>
          <p:pic>
            <p:nvPicPr>
              <p:cNvPr id="6" name="Picture 5"/>
              <p:cNvPicPr>
                <a:picLocks noChangeAspect="1"/>
              </p:cNvPicPr>
              <p:nvPr/>
            </p:nvPicPr>
            <p:blipFill>
              <a:blip r:embed="rId3"/>
              <a:stretch>
                <a:fillRect/>
              </a:stretch>
            </p:blipFill>
            <p:spPr>
              <a:xfrm>
                <a:off x="933133" y="2622124"/>
                <a:ext cx="4534533" cy="1552792"/>
              </a:xfrm>
              <a:prstGeom prst="rect">
                <a:avLst/>
              </a:prstGeom>
            </p:spPr>
          </p:pic>
          <p:pic>
            <p:nvPicPr>
              <p:cNvPr id="7" name="Picture 6"/>
              <p:cNvPicPr>
                <a:picLocks noChangeAspect="1"/>
              </p:cNvPicPr>
              <p:nvPr/>
            </p:nvPicPr>
            <p:blipFill>
              <a:blip r:embed="rId4"/>
              <a:stretch>
                <a:fillRect/>
              </a:stretch>
            </p:blipFill>
            <p:spPr>
              <a:xfrm>
                <a:off x="933133" y="4308555"/>
                <a:ext cx="3534268" cy="838317"/>
              </a:xfrm>
              <a:prstGeom prst="rect">
                <a:avLst/>
              </a:prstGeom>
            </p:spPr>
          </p:pic>
        </p:grpSp>
        <p:pic>
          <p:nvPicPr>
            <p:cNvPr id="9" name="Picture 8"/>
            <p:cNvPicPr>
              <a:picLocks noChangeAspect="1"/>
            </p:cNvPicPr>
            <p:nvPr/>
          </p:nvPicPr>
          <p:blipFill>
            <a:blip r:embed="rId5"/>
            <a:stretch>
              <a:fillRect/>
            </a:stretch>
          </p:blipFill>
          <p:spPr>
            <a:xfrm>
              <a:off x="1016898" y="5326231"/>
              <a:ext cx="2667372" cy="400106"/>
            </a:xfrm>
            <a:prstGeom prst="rect">
              <a:avLst/>
            </a:prstGeom>
          </p:spPr>
        </p:pic>
      </p:grpSp>
    </p:spTree>
    <p:extLst>
      <p:ext uri="{BB962C8B-B14F-4D97-AF65-F5344CB8AC3E}">
        <p14:creationId xmlns:p14="http://schemas.microsoft.com/office/powerpoint/2010/main" val="398518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a:t>
            </a:r>
            <a:r>
              <a:rPr lang="en-US" dirty="0"/>
              <a:t> </a:t>
            </a:r>
            <a:r>
              <a:rPr lang="en-US" b="1" dirty="0"/>
              <a:t>Introduction to R (3)</a:t>
            </a:r>
            <a:endParaRPr lang="en-US" dirty="0"/>
          </a:p>
        </p:txBody>
      </p:sp>
      <p:sp>
        <p:nvSpPr>
          <p:cNvPr id="3" name="Content Placeholder 2"/>
          <p:cNvSpPr>
            <a:spLocks noGrp="1"/>
          </p:cNvSpPr>
          <p:nvPr>
            <p:ph idx="1"/>
          </p:nvPr>
        </p:nvSpPr>
        <p:spPr/>
        <p:txBody>
          <a:bodyPr/>
          <a:lstStyle/>
          <a:p>
            <a:r>
              <a:rPr lang="en-US" dirty="0"/>
              <a:t>summary() function provides some descriptive statistics, such as the mean and median, for each data column</a:t>
            </a:r>
          </a:p>
        </p:txBody>
      </p:sp>
      <p:pic>
        <p:nvPicPr>
          <p:cNvPr id="4" name="Picture 3"/>
          <p:cNvPicPr>
            <a:picLocks noChangeAspect="1"/>
          </p:cNvPicPr>
          <p:nvPr/>
        </p:nvPicPr>
        <p:blipFill>
          <a:blip r:embed="rId2"/>
          <a:stretch>
            <a:fillRect/>
          </a:stretch>
        </p:blipFill>
        <p:spPr>
          <a:xfrm>
            <a:off x="1104900" y="2638139"/>
            <a:ext cx="11174806" cy="3305461"/>
          </a:xfrm>
          <a:prstGeom prst="rect">
            <a:avLst/>
          </a:prstGeom>
        </p:spPr>
      </p:pic>
    </p:spTree>
    <p:extLst>
      <p:ext uri="{BB962C8B-B14F-4D97-AF65-F5344CB8AC3E}">
        <p14:creationId xmlns:p14="http://schemas.microsoft.com/office/powerpoint/2010/main" val="283654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 </a:t>
            </a:r>
            <a:r>
              <a:rPr lang="en-US" b="1" i="1" dirty="0" err="1"/>
              <a:t>Dotchart</a:t>
            </a:r>
            <a:r>
              <a:rPr lang="en-US" b="1" i="1" dirty="0"/>
              <a:t> and </a:t>
            </a:r>
            <a:r>
              <a:rPr lang="en-US" b="1" i="1" dirty="0" err="1"/>
              <a:t>Barplot</a:t>
            </a:r>
            <a:endParaRPr lang="en-US" dirty="0"/>
          </a:p>
        </p:txBody>
      </p:sp>
      <p:sp>
        <p:nvSpPr>
          <p:cNvPr id="3" name="Content Placeholder 2"/>
          <p:cNvSpPr>
            <a:spLocks noGrp="1"/>
          </p:cNvSpPr>
          <p:nvPr>
            <p:ph idx="1"/>
          </p:nvPr>
        </p:nvSpPr>
        <p:spPr>
          <a:xfrm>
            <a:off x="1104900" y="1600200"/>
            <a:ext cx="4716780" cy="4572000"/>
          </a:xfrm>
        </p:spPr>
        <p:txBody>
          <a:bodyPr>
            <a:normAutofit fontScale="85000" lnSpcReduction="10000"/>
          </a:bodyPr>
          <a:lstStyle/>
          <a:p>
            <a:r>
              <a:rPr lang="en-US" dirty="0" err="1"/>
              <a:t>Dotchart</a:t>
            </a:r>
            <a:r>
              <a:rPr lang="en-US" dirty="0"/>
              <a:t> and </a:t>
            </a:r>
            <a:r>
              <a:rPr lang="en-US" dirty="0" err="1"/>
              <a:t>barplot</a:t>
            </a:r>
            <a:r>
              <a:rPr lang="en-US" dirty="0"/>
              <a:t> from the previous section can visualize multiple variables. Both of them use color as an additional dimension for visualizing the data. </a:t>
            </a:r>
          </a:p>
          <a:p>
            <a:r>
              <a:rPr lang="en-US" dirty="0"/>
              <a:t>For the same </a:t>
            </a:r>
            <a:r>
              <a:rPr lang="en-US" dirty="0" err="1"/>
              <a:t>mtcars</a:t>
            </a:r>
            <a:r>
              <a:rPr lang="en-US" dirty="0"/>
              <a:t> dataset, Figure 3-14 shows a </a:t>
            </a:r>
            <a:r>
              <a:rPr lang="en-US" dirty="0" err="1"/>
              <a:t>dotchart</a:t>
            </a:r>
            <a:r>
              <a:rPr lang="en-US" dirty="0"/>
              <a:t> that groups vehicle cylinders at the y-axis and uses colors to distinguish different cylinders. </a:t>
            </a:r>
          </a:p>
          <a:p>
            <a:r>
              <a:rPr lang="en-US" dirty="0"/>
              <a:t>The vehicles are sorted according to their MPG values.</a:t>
            </a:r>
          </a:p>
        </p:txBody>
      </p:sp>
      <p:pic>
        <p:nvPicPr>
          <p:cNvPr id="4" name="Picture 3"/>
          <p:cNvPicPr>
            <a:picLocks noChangeAspect="1"/>
          </p:cNvPicPr>
          <p:nvPr/>
        </p:nvPicPr>
        <p:blipFill>
          <a:blip r:embed="rId2"/>
          <a:stretch>
            <a:fillRect/>
          </a:stretch>
        </p:blipFill>
        <p:spPr>
          <a:xfrm>
            <a:off x="5821680" y="1341502"/>
            <a:ext cx="6048062" cy="4830698"/>
          </a:xfrm>
          <a:prstGeom prst="rect">
            <a:avLst/>
          </a:prstGeom>
        </p:spPr>
      </p:pic>
      <p:sp>
        <p:nvSpPr>
          <p:cNvPr id="5" name="TextBox 4"/>
          <p:cNvSpPr txBox="1"/>
          <p:nvPr/>
        </p:nvSpPr>
        <p:spPr>
          <a:xfrm>
            <a:off x="6762308" y="6172200"/>
            <a:ext cx="5429692" cy="369332"/>
          </a:xfrm>
          <a:prstGeom prst="rect">
            <a:avLst/>
          </a:prstGeom>
          <a:noFill/>
        </p:spPr>
        <p:txBody>
          <a:bodyPr wrap="none" rtlCol="0">
            <a:spAutoFit/>
          </a:bodyPr>
          <a:lstStyle/>
          <a:p>
            <a:r>
              <a:rPr lang="en-US" b="1" dirty="0"/>
              <a:t>FIGURE 3-14 </a:t>
            </a:r>
            <a:r>
              <a:rPr lang="en-US" i="1" dirty="0" err="1"/>
              <a:t>Dotplot</a:t>
            </a:r>
            <a:r>
              <a:rPr lang="en-US" i="1" dirty="0"/>
              <a:t> to visualize multiple variables</a:t>
            </a:r>
            <a:endParaRPr lang="en-US" dirty="0"/>
          </a:p>
        </p:txBody>
      </p:sp>
    </p:spTree>
    <p:extLst>
      <p:ext uri="{BB962C8B-B14F-4D97-AF65-F5344CB8AC3E}">
        <p14:creationId xmlns:p14="http://schemas.microsoft.com/office/powerpoint/2010/main" val="278549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 </a:t>
            </a:r>
            <a:r>
              <a:rPr lang="en-US" b="1" i="1" dirty="0" err="1"/>
              <a:t>Dotchart</a:t>
            </a:r>
            <a:r>
              <a:rPr lang="en-US" b="1" i="1" dirty="0"/>
              <a:t> and </a:t>
            </a:r>
            <a:r>
              <a:rPr lang="en-US" b="1" i="1" dirty="0" err="1"/>
              <a:t>Barplot</a:t>
            </a:r>
            <a:endParaRPr lang="en-US" dirty="0"/>
          </a:p>
        </p:txBody>
      </p:sp>
      <p:sp>
        <p:nvSpPr>
          <p:cNvPr id="3" name="Content Placeholder 2"/>
          <p:cNvSpPr>
            <a:spLocks noGrp="1"/>
          </p:cNvSpPr>
          <p:nvPr>
            <p:ph idx="1"/>
          </p:nvPr>
        </p:nvSpPr>
        <p:spPr>
          <a:xfrm>
            <a:off x="1104900" y="5384586"/>
            <a:ext cx="9982200" cy="787614"/>
          </a:xfrm>
        </p:spPr>
        <p:txBody>
          <a:bodyPr/>
          <a:lstStyle/>
          <a:p>
            <a:endParaRPr lang="en-US"/>
          </a:p>
        </p:txBody>
      </p:sp>
      <p:pic>
        <p:nvPicPr>
          <p:cNvPr id="4" name="Picture 3"/>
          <p:cNvPicPr>
            <a:picLocks noChangeAspect="1"/>
          </p:cNvPicPr>
          <p:nvPr/>
        </p:nvPicPr>
        <p:blipFill>
          <a:blip r:embed="rId2"/>
          <a:stretch>
            <a:fillRect/>
          </a:stretch>
        </p:blipFill>
        <p:spPr>
          <a:xfrm>
            <a:off x="1104900" y="1551817"/>
            <a:ext cx="9582967" cy="4057411"/>
          </a:xfrm>
          <a:prstGeom prst="rect">
            <a:avLst/>
          </a:prstGeom>
        </p:spPr>
      </p:pic>
    </p:spTree>
    <p:extLst>
      <p:ext uri="{BB962C8B-B14F-4D97-AF65-F5344CB8AC3E}">
        <p14:creationId xmlns:p14="http://schemas.microsoft.com/office/powerpoint/2010/main" val="35137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a:t>
            </a:r>
            <a:r>
              <a:rPr lang="en-US" b="1" i="1" dirty="0" err="1"/>
              <a:t>Dotchart</a:t>
            </a:r>
            <a:r>
              <a:rPr lang="en-US" b="1" i="1" dirty="0"/>
              <a:t> and </a:t>
            </a:r>
            <a:r>
              <a:rPr lang="en-US" b="1" i="1" dirty="0" err="1"/>
              <a:t>Barplot</a:t>
            </a:r>
            <a:endParaRPr lang="en-US" dirty="0"/>
          </a:p>
        </p:txBody>
      </p:sp>
      <p:sp>
        <p:nvSpPr>
          <p:cNvPr id="3" name="Content Placeholder 2"/>
          <p:cNvSpPr>
            <a:spLocks noGrp="1"/>
          </p:cNvSpPr>
          <p:nvPr>
            <p:ph idx="1"/>
          </p:nvPr>
        </p:nvSpPr>
        <p:spPr>
          <a:xfrm>
            <a:off x="1104900" y="1600200"/>
            <a:ext cx="5036820" cy="2924797"/>
          </a:xfrm>
        </p:spPr>
        <p:txBody>
          <a:bodyPr>
            <a:normAutofit fontScale="92500"/>
          </a:bodyPr>
          <a:lstStyle/>
          <a:p>
            <a:r>
              <a:rPr lang="en-US" dirty="0" err="1"/>
              <a:t>barplot</a:t>
            </a:r>
            <a:r>
              <a:rPr lang="en-US" dirty="0"/>
              <a:t> in Figure 3-15 visualizes the distribution of car cylinder counts and number of gears. </a:t>
            </a:r>
          </a:p>
          <a:p>
            <a:r>
              <a:rPr lang="en-US" dirty="0"/>
              <a:t>The x-axis represents the number of cylinders, and the color represents the number of gears</a:t>
            </a:r>
          </a:p>
        </p:txBody>
      </p:sp>
      <p:pic>
        <p:nvPicPr>
          <p:cNvPr id="4" name="Picture 3"/>
          <p:cNvPicPr>
            <a:picLocks noChangeAspect="1"/>
          </p:cNvPicPr>
          <p:nvPr/>
        </p:nvPicPr>
        <p:blipFill>
          <a:blip r:embed="rId2"/>
          <a:stretch>
            <a:fillRect/>
          </a:stretch>
        </p:blipFill>
        <p:spPr>
          <a:xfrm>
            <a:off x="5799471" y="1981994"/>
            <a:ext cx="5950569" cy="3808412"/>
          </a:xfrm>
          <a:prstGeom prst="rect">
            <a:avLst/>
          </a:prstGeom>
        </p:spPr>
      </p:pic>
      <p:sp>
        <p:nvSpPr>
          <p:cNvPr id="5" name="TextBox 4"/>
          <p:cNvSpPr txBox="1"/>
          <p:nvPr/>
        </p:nvSpPr>
        <p:spPr>
          <a:xfrm>
            <a:off x="6320348" y="5987534"/>
            <a:ext cx="5429692" cy="369332"/>
          </a:xfrm>
          <a:prstGeom prst="rect">
            <a:avLst/>
          </a:prstGeom>
          <a:noFill/>
        </p:spPr>
        <p:txBody>
          <a:bodyPr wrap="none" rtlCol="0">
            <a:spAutoFit/>
          </a:bodyPr>
          <a:lstStyle/>
          <a:p>
            <a:r>
              <a:rPr lang="en-US" b="1" dirty="0"/>
              <a:t>FIGURE 3-15 </a:t>
            </a:r>
            <a:r>
              <a:rPr lang="en-US" i="1" dirty="0" err="1"/>
              <a:t>Barplot</a:t>
            </a:r>
            <a:r>
              <a:rPr lang="en-US" i="1" dirty="0"/>
              <a:t> to visualize multiple variables</a:t>
            </a:r>
            <a:endParaRPr lang="en-US" dirty="0"/>
          </a:p>
        </p:txBody>
      </p:sp>
      <p:pic>
        <p:nvPicPr>
          <p:cNvPr id="6" name="Picture 5"/>
          <p:cNvPicPr>
            <a:picLocks noChangeAspect="1"/>
          </p:cNvPicPr>
          <p:nvPr/>
        </p:nvPicPr>
        <p:blipFill>
          <a:blip r:embed="rId3"/>
          <a:stretch>
            <a:fillRect/>
          </a:stretch>
        </p:blipFill>
        <p:spPr>
          <a:xfrm>
            <a:off x="360118" y="4554862"/>
            <a:ext cx="5563238" cy="1634741"/>
          </a:xfrm>
          <a:prstGeom prst="rect">
            <a:avLst/>
          </a:prstGeom>
        </p:spPr>
      </p:pic>
    </p:spTree>
    <p:extLst>
      <p:ext uri="{BB962C8B-B14F-4D97-AF65-F5344CB8AC3E}">
        <p14:creationId xmlns:p14="http://schemas.microsoft.com/office/powerpoint/2010/main" val="428960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 </a:t>
            </a:r>
            <a:r>
              <a:rPr lang="en-US" b="1" i="1" dirty="0"/>
              <a:t>Box-and-Whisker Plot</a:t>
            </a:r>
            <a:endParaRPr lang="en-US" dirty="0"/>
          </a:p>
        </p:txBody>
      </p:sp>
      <p:sp>
        <p:nvSpPr>
          <p:cNvPr id="3" name="Content Placeholder 2"/>
          <p:cNvSpPr>
            <a:spLocks noGrp="1"/>
          </p:cNvSpPr>
          <p:nvPr>
            <p:ph idx="1"/>
          </p:nvPr>
        </p:nvSpPr>
        <p:spPr>
          <a:xfrm>
            <a:off x="1104900" y="1600200"/>
            <a:ext cx="4990341" cy="2800379"/>
          </a:xfrm>
        </p:spPr>
        <p:txBody>
          <a:bodyPr>
            <a:normAutofit fontScale="70000" lnSpcReduction="20000"/>
          </a:bodyPr>
          <a:lstStyle/>
          <a:p>
            <a:r>
              <a:rPr lang="en-US" dirty="0"/>
              <a:t>Graph shows how household income varies by region. </a:t>
            </a:r>
          </a:p>
          <a:p>
            <a:r>
              <a:rPr lang="en-US" dirty="0"/>
              <a:t>Highest median incomes are in region 0 and region 9. Region 0 is slightly higher, but the boxes for the two regions overlap enough that the difference between the two regions probably is not significant. </a:t>
            </a:r>
          </a:p>
          <a:p>
            <a:r>
              <a:rPr lang="en-US" dirty="0"/>
              <a:t>Lowest household incomes tend to be in region 7, which includes states such as Louisiana, Arkansas, and Oklahoma</a:t>
            </a:r>
          </a:p>
        </p:txBody>
      </p:sp>
      <p:pic>
        <p:nvPicPr>
          <p:cNvPr id="4" name="Picture 3"/>
          <p:cNvPicPr>
            <a:picLocks noChangeAspect="1"/>
          </p:cNvPicPr>
          <p:nvPr/>
        </p:nvPicPr>
        <p:blipFill>
          <a:blip r:embed="rId2"/>
          <a:stretch>
            <a:fillRect/>
          </a:stretch>
        </p:blipFill>
        <p:spPr>
          <a:xfrm>
            <a:off x="6473211" y="1446857"/>
            <a:ext cx="5211831" cy="4600125"/>
          </a:xfrm>
          <a:prstGeom prst="rect">
            <a:avLst/>
          </a:prstGeom>
        </p:spPr>
      </p:pic>
      <p:sp>
        <p:nvSpPr>
          <p:cNvPr id="5" name="TextBox 4"/>
          <p:cNvSpPr txBox="1"/>
          <p:nvPr/>
        </p:nvSpPr>
        <p:spPr>
          <a:xfrm>
            <a:off x="5717269" y="6172200"/>
            <a:ext cx="5967773" cy="646331"/>
          </a:xfrm>
          <a:prstGeom prst="rect">
            <a:avLst/>
          </a:prstGeom>
          <a:noFill/>
        </p:spPr>
        <p:txBody>
          <a:bodyPr wrap="square" rtlCol="0">
            <a:spAutoFit/>
          </a:bodyPr>
          <a:lstStyle/>
          <a:p>
            <a:r>
              <a:rPr lang="en-US" b="1" dirty="0"/>
              <a:t>FIGURE 3-16 </a:t>
            </a:r>
            <a:r>
              <a:rPr lang="en-US" i="1" dirty="0"/>
              <a:t>A box-and-whisker plot of mean household income and geographical region</a:t>
            </a:r>
            <a:endParaRPr lang="en-US" dirty="0"/>
          </a:p>
        </p:txBody>
      </p:sp>
      <p:pic>
        <p:nvPicPr>
          <p:cNvPr id="6" name="Picture 5"/>
          <p:cNvPicPr>
            <a:picLocks noChangeAspect="1"/>
          </p:cNvPicPr>
          <p:nvPr/>
        </p:nvPicPr>
        <p:blipFill>
          <a:blip r:embed="rId3"/>
          <a:stretch>
            <a:fillRect/>
          </a:stretch>
        </p:blipFill>
        <p:spPr>
          <a:xfrm>
            <a:off x="313899" y="4428704"/>
            <a:ext cx="6264322" cy="1847369"/>
          </a:xfrm>
          <a:prstGeom prst="rect">
            <a:avLst/>
          </a:prstGeom>
        </p:spPr>
      </p:pic>
    </p:spTree>
    <p:extLst>
      <p:ext uri="{BB962C8B-B14F-4D97-AF65-F5344CB8AC3E}">
        <p14:creationId xmlns:p14="http://schemas.microsoft.com/office/powerpoint/2010/main" val="107418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 </a:t>
            </a:r>
            <a:r>
              <a:rPr lang="en-US" b="1" i="1" dirty="0" err="1"/>
              <a:t>Hexbinplot</a:t>
            </a:r>
            <a:r>
              <a:rPr lang="en-US" b="1" i="1" dirty="0"/>
              <a:t> for Large Datasets</a:t>
            </a:r>
            <a:endParaRPr lang="en-US" dirty="0"/>
          </a:p>
        </p:txBody>
      </p:sp>
      <p:sp>
        <p:nvSpPr>
          <p:cNvPr id="3" name="Content Placeholder 2"/>
          <p:cNvSpPr>
            <a:spLocks noGrp="1"/>
          </p:cNvSpPr>
          <p:nvPr>
            <p:ph idx="1"/>
          </p:nvPr>
        </p:nvSpPr>
        <p:spPr>
          <a:xfrm>
            <a:off x="1104900" y="1600200"/>
            <a:ext cx="5600700" cy="2366742"/>
          </a:xfrm>
        </p:spPr>
        <p:txBody>
          <a:bodyPr>
            <a:normAutofit fontScale="92500"/>
          </a:bodyPr>
          <a:lstStyle/>
          <a:p>
            <a:r>
              <a:rPr lang="en-US" dirty="0" err="1"/>
              <a:t>hexbinplot</a:t>
            </a:r>
            <a:r>
              <a:rPr lang="en-US" dirty="0"/>
              <a:t> of Figure 3-17(b) is plotted by using </a:t>
            </a:r>
            <a:r>
              <a:rPr lang="en-US" i="1" dirty="0" err="1"/>
              <a:t>zcta</a:t>
            </a:r>
            <a:r>
              <a:rPr lang="en-US" i="1" dirty="0"/>
              <a:t> </a:t>
            </a:r>
            <a:r>
              <a:rPr lang="en-US" dirty="0"/>
              <a:t>data frame. </a:t>
            </a:r>
          </a:p>
          <a:p>
            <a:r>
              <a:rPr lang="en-US" dirty="0"/>
              <a:t>Running the code requires the use of the </a:t>
            </a:r>
            <a:r>
              <a:rPr lang="en-US" b="1" dirty="0" err="1"/>
              <a:t>hexbin</a:t>
            </a:r>
            <a:r>
              <a:rPr lang="en-US" dirty="0"/>
              <a:t> package installed by running </a:t>
            </a:r>
            <a:r>
              <a:rPr lang="en-US" b="1" dirty="0" err="1"/>
              <a:t>install.packages</a:t>
            </a:r>
            <a:r>
              <a:rPr lang="en-US" b="1" dirty="0"/>
              <a:t>("</a:t>
            </a:r>
            <a:r>
              <a:rPr lang="en-US" b="1" dirty="0" err="1"/>
              <a:t>hexbin</a:t>
            </a:r>
            <a:r>
              <a:rPr lang="en-US" b="1" dirty="0"/>
              <a:t>")</a:t>
            </a:r>
          </a:p>
        </p:txBody>
      </p:sp>
      <p:pic>
        <p:nvPicPr>
          <p:cNvPr id="4" name="Picture 3"/>
          <p:cNvPicPr>
            <a:picLocks noChangeAspect="1"/>
          </p:cNvPicPr>
          <p:nvPr/>
        </p:nvPicPr>
        <p:blipFill>
          <a:blip r:embed="rId2"/>
          <a:stretch>
            <a:fillRect/>
          </a:stretch>
        </p:blipFill>
        <p:spPr>
          <a:xfrm>
            <a:off x="6705600" y="1714248"/>
            <a:ext cx="5187586" cy="3214318"/>
          </a:xfrm>
          <a:prstGeom prst="rect">
            <a:avLst/>
          </a:prstGeom>
        </p:spPr>
      </p:pic>
      <p:pic>
        <p:nvPicPr>
          <p:cNvPr id="5" name="Picture 4"/>
          <p:cNvPicPr>
            <a:picLocks noChangeAspect="1"/>
          </p:cNvPicPr>
          <p:nvPr/>
        </p:nvPicPr>
        <p:blipFill>
          <a:blip r:embed="rId3"/>
          <a:stretch>
            <a:fillRect/>
          </a:stretch>
        </p:blipFill>
        <p:spPr>
          <a:xfrm>
            <a:off x="1104900" y="4195039"/>
            <a:ext cx="5201376" cy="733527"/>
          </a:xfrm>
          <a:prstGeom prst="rect">
            <a:avLst/>
          </a:prstGeom>
        </p:spPr>
      </p:pic>
      <p:pic>
        <p:nvPicPr>
          <p:cNvPr id="6" name="Picture 5"/>
          <p:cNvPicPr>
            <a:picLocks noChangeAspect="1"/>
          </p:cNvPicPr>
          <p:nvPr/>
        </p:nvPicPr>
        <p:blipFill>
          <a:blip r:embed="rId4"/>
          <a:stretch>
            <a:fillRect/>
          </a:stretch>
        </p:blipFill>
        <p:spPr>
          <a:xfrm>
            <a:off x="987226" y="5042615"/>
            <a:ext cx="6732513" cy="1402081"/>
          </a:xfrm>
          <a:prstGeom prst="rect">
            <a:avLst/>
          </a:prstGeom>
        </p:spPr>
      </p:pic>
      <p:sp>
        <p:nvSpPr>
          <p:cNvPr id="7" name="TextBox 6"/>
          <p:cNvSpPr txBox="1"/>
          <p:nvPr/>
        </p:nvSpPr>
        <p:spPr>
          <a:xfrm>
            <a:off x="8552932" y="5042615"/>
            <a:ext cx="3307080" cy="1200329"/>
          </a:xfrm>
          <a:prstGeom prst="rect">
            <a:avLst/>
          </a:prstGeom>
          <a:noFill/>
        </p:spPr>
        <p:txBody>
          <a:bodyPr wrap="square" rtlCol="0">
            <a:spAutoFit/>
          </a:bodyPr>
          <a:lstStyle/>
          <a:p>
            <a:r>
              <a:rPr lang="en-US" b="1" dirty="0"/>
              <a:t>FIGURE 3-17 </a:t>
            </a:r>
            <a:r>
              <a:rPr lang="en-US" i="1" dirty="0"/>
              <a:t>(a) Scatterplot and (b) </a:t>
            </a:r>
            <a:r>
              <a:rPr lang="en-US" i="1" dirty="0" err="1"/>
              <a:t>Hexbinplot</a:t>
            </a:r>
            <a:r>
              <a:rPr lang="en-US" i="1" dirty="0"/>
              <a:t> of household income against years of education</a:t>
            </a:r>
            <a:endParaRPr lang="en-US" dirty="0"/>
          </a:p>
        </p:txBody>
      </p:sp>
    </p:spTree>
    <p:extLst>
      <p:ext uri="{BB962C8B-B14F-4D97-AF65-F5344CB8AC3E}">
        <p14:creationId xmlns:p14="http://schemas.microsoft.com/office/powerpoint/2010/main" val="2641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 </a:t>
            </a:r>
            <a:r>
              <a:rPr lang="en-US" b="1" i="1" dirty="0"/>
              <a:t>Scatterplot Matrix</a:t>
            </a:r>
            <a:endParaRPr lang="en-US" dirty="0"/>
          </a:p>
        </p:txBody>
      </p:sp>
      <p:sp>
        <p:nvSpPr>
          <p:cNvPr id="3" name="Content Placeholder 2"/>
          <p:cNvSpPr>
            <a:spLocks noGrp="1"/>
          </p:cNvSpPr>
          <p:nvPr>
            <p:ph idx="1"/>
          </p:nvPr>
        </p:nvSpPr>
        <p:spPr>
          <a:xfrm>
            <a:off x="329209" y="4122152"/>
            <a:ext cx="5088951" cy="1950720"/>
          </a:xfrm>
        </p:spPr>
        <p:txBody>
          <a:bodyPr>
            <a:noAutofit/>
          </a:bodyPr>
          <a:lstStyle/>
          <a:p>
            <a:r>
              <a:rPr lang="en-US" sz="2400" dirty="0"/>
              <a:t>vector </a:t>
            </a:r>
            <a:r>
              <a:rPr lang="en-US" sz="2400" i="1" dirty="0"/>
              <a:t>colors </a:t>
            </a:r>
            <a:r>
              <a:rPr lang="en-US" sz="2400" dirty="0"/>
              <a:t>defines the color scheme for the plot</a:t>
            </a:r>
          </a:p>
          <a:p>
            <a:r>
              <a:rPr lang="en-US" sz="2400" dirty="0"/>
              <a:t>colors &lt;- c("gray50", "white", "black") to make the scatterplots grayscale.</a:t>
            </a:r>
          </a:p>
        </p:txBody>
      </p:sp>
      <p:pic>
        <p:nvPicPr>
          <p:cNvPr id="4" name="Picture 3"/>
          <p:cNvPicPr>
            <a:picLocks noChangeAspect="1"/>
          </p:cNvPicPr>
          <p:nvPr/>
        </p:nvPicPr>
        <p:blipFill>
          <a:blip r:embed="rId2"/>
          <a:stretch>
            <a:fillRect/>
          </a:stretch>
        </p:blipFill>
        <p:spPr>
          <a:xfrm>
            <a:off x="5532120" y="1309787"/>
            <a:ext cx="6416040" cy="4862413"/>
          </a:xfrm>
          <a:prstGeom prst="rect">
            <a:avLst/>
          </a:prstGeom>
        </p:spPr>
      </p:pic>
      <p:sp>
        <p:nvSpPr>
          <p:cNvPr id="5" name="TextBox 4"/>
          <p:cNvSpPr txBox="1"/>
          <p:nvPr/>
        </p:nvSpPr>
        <p:spPr>
          <a:xfrm>
            <a:off x="5189220" y="6308825"/>
            <a:ext cx="6758940" cy="369332"/>
          </a:xfrm>
          <a:prstGeom prst="rect">
            <a:avLst/>
          </a:prstGeom>
          <a:noFill/>
        </p:spPr>
        <p:txBody>
          <a:bodyPr wrap="square" rtlCol="0">
            <a:spAutoFit/>
          </a:bodyPr>
          <a:lstStyle/>
          <a:p>
            <a:r>
              <a:rPr lang="en-US" b="1" dirty="0"/>
              <a:t>FIGURE 3-18 </a:t>
            </a:r>
            <a:r>
              <a:rPr lang="en-US" i="1" dirty="0"/>
              <a:t>Scatterplot matrix of Fisher’s [13] iris dataset</a:t>
            </a:r>
            <a:endParaRPr lang="en-US" dirty="0"/>
          </a:p>
        </p:txBody>
      </p:sp>
      <p:pic>
        <p:nvPicPr>
          <p:cNvPr id="6" name="Picture 5"/>
          <p:cNvPicPr>
            <a:picLocks noChangeAspect="1"/>
          </p:cNvPicPr>
          <p:nvPr/>
        </p:nvPicPr>
        <p:blipFill>
          <a:blip r:embed="rId3"/>
          <a:stretch>
            <a:fillRect/>
          </a:stretch>
        </p:blipFill>
        <p:spPr>
          <a:xfrm>
            <a:off x="329209" y="1409114"/>
            <a:ext cx="5625357" cy="2576413"/>
          </a:xfrm>
          <a:prstGeom prst="rect">
            <a:avLst/>
          </a:prstGeom>
        </p:spPr>
      </p:pic>
    </p:spTree>
    <p:extLst>
      <p:ext uri="{BB962C8B-B14F-4D97-AF65-F5344CB8AC3E}">
        <p14:creationId xmlns:p14="http://schemas.microsoft.com/office/powerpoint/2010/main" val="15513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2.4 Examining Multiple Variables - </a:t>
            </a:r>
            <a:r>
              <a:rPr lang="en-US" b="1" i="1" dirty="0"/>
              <a:t>Analyzing a Variable over Time</a:t>
            </a:r>
            <a:endParaRPr lang="en-US" dirty="0"/>
          </a:p>
        </p:txBody>
      </p:sp>
      <p:sp>
        <p:nvSpPr>
          <p:cNvPr id="3" name="Content Placeholder 2"/>
          <p:cNvSpPr>
            <a:spLocks noGrp="1"/>
          </p:cNvSpPr>
          <p:nvPr>
            <p:ph idx="1"/>
          </p:nvPr>
        </p:nvSpPr>
        <p:spPr>
          <a:xfrm>
            <a:off x="1104900" y="1600200"/>
            <a:ext cx="4606383" cy="4572000"/>
          </a:xfrm>
        </p:spPr>
        <p:txBody>
          <a:bodyPr>
            <a:normAutofit fontScale="70000" lnSpcReduction="20000"/>
          </a:bodyPr>
          <a:lstStyle/>
          <a:p>
            <a:r>
              <a:rPr lang="en-US" dirty="0"/>
              <a:t>Visualizing a variable over time is the same as visualizing any pair of variables, but in this case the goal is to identify time-specific patterns. Figure 3-19 plots the monthly total numbers of international airline passengers (in thousands) from January 1940 to December 1960. Enter plot(</a:t>
            </a:r>
            <a:r>
              <a:rPr lang="en-US" dirty="0" err="1"/>
              <a:t>AirPassengers</a:t>
            </a:r>
            <a:r>
              <a:rPr lang="en-US" dirty="0"/>
              <a:t>) in the R console to obtain a similar graph. The plot shows that, for each year, a large peak occurs mid-year around July and August, and a small peak happens around the end of the year, possibly due to the holidays. Such a phenomenon is referred to as a </a:t>
            </a:r>
            <a:r>
              <a:rPr lang="en-US" b="1" i="1" dirty="0"/>
              <a:t>seasonality effect</a:t>
            </a:r>
            <a:r>
              <a:rPr lang="en-US" dirty="0"/>
              <a:t>.</a:t>
            </a:r>
          </a:p>
          <a:p>
            <a:r>
              <a:rPr lang="en-US" dirty="0"/>
              <a:t>plot(</a:t>
            </a:r>
            <a:r>
              <a:rPr lang="en-US" dirty="0" err="1"/>
              <a:t>AirPassengers</a:t>
            </a:r>
            <a:r>
              <a:rPr lang="en-US" dirty="0"/>
              <a:t>)</a:t>
            </a:r>
          </a:p>
        </p:txBody>
      </p:sp>
      <p:pic>
        <p:nvPicPr>
          <p:cNvPr id="4" name="Picture 3"/>
          <p:cNvPicPr>
            <a:picLocks noChangeAspect="1"/>
          </p:cNvPicPr>
          <p:nvPr/>
        </p:nvPicPr>
        <p:blipFill>
          <a:blip r:embed="rId2"/>
          <a:stretch>
            <a:fillRect/>
          </a:stretch>
        </p:blipFill>
        <p:spPr>
          <a:xfrm>
            <a:off x="5711283" y="1600200"/>
            <a:ext cx="5678288" cy="3992880"/>
          </a:xfrm>
          <a:prstGeom prst="rect">
            <a:avLst/>
          </a:prstGeom>
        </p:spPr>
      </p:pic>
      <p:sp>
        <p:nvSpPr>
          <p:cNvPr id="5" name="TextBox 4"/>
          <p:cNvSpPr txBox="1"/>
          <p:nvPr/>
        </p:nvSpPr>
        <p:spPr>
          <a:xfrm>
            <a:off x="6082635" y="5835452"/>
            <a:ext cx="6109365" cy="369332"/>
          </a:xfrm>
          <a:prstGeom prst="rect">
            <a:avLst/>
          </a:prstGeom>
          <a:noFill/>
        </p:spPr>
        <p:txBody>
          <a:bodyPr wrap="none" rtlCol="0">
            <a:spAutoFit/>
          </a:bodyPr>
          <a:lstStyle/>
          <a:p>
            <a:r>
              <a:rPr lang="en-US" b="1" dirty="0"/>
              <a:t>FIGURE 3-19 </a:t>
            </a:r>
            <a:r>
              <a:rPr lang="en-US" i="1" dirty="0"/>
              <a:t>Airline passenger counts from 1949 to 1960</a:t>
            </a:r>
            <a:endParaRPr lang="en-US" dirty="0"/>
          </a:p>
        </p:txBody>
      </p:sp>
    </p:spTree>
    <p:extLst>
      <p:ext uri="{BB962C8B-B14F-4D97-AF65-F5344CB8AC3E}">
        <p14:creationId xmlns:p14="http://schemas.microsoft.com/office/powerpoint/2010/main" val="394739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2.5 Data Exploration Versus Presentation</a:t>
            </a:r>
            <a:endParaRPr lang="en-US" dirty="0"/>
          </a:p>
        </p:txBody>
      </p:sp>
      <p:sp>
        <p:nvSpPr>
          <p:cNvPr id="3" name="Content Placeholder 2"/>
          <p:cNvSpPr>
            <a:spLocks noGrp="1"/>
          </p:cNvSpPr>
          <p:nvPr>
            <p:ph idx="1"/>
          </p:nvPr>
        </p:nvSpPr>
        <p:spPr>
          <a:xfrm>
            <a:off x="1104900" y="1600200"/>
            <a:ext cx="4422924" cy="4572000"/>
          </a:xfrm>
        </p:spPr>
        <p:txBody>
          <a:bodyPr>
            <a:normAutofit/>
          </a:bodyPr>
          <a:lstStyle/>
          <a:p>
            <a:r>
              <a:rPr lang="en-US" dirty="0"/>
              <a:t>Figure 3-20 shows the density plot on the distribution of account values from a bank. </a:t>
            </a:r>
          </a:p>
        </p:txBody>
      </p:sp>
      <p:pic>
        <p:nvPicPr>
          <p:cNvPr id="4" name="Picture 3"/>
          <p:cNvPicPr>
            <a:picLocks noChangeAspect="1"/>
          </p:cNvPicPr>
          <p:nvPr/>
        </p:nvPicPr>
        <p:blipFill>
          <a:blip r:embed="rId2"/>
          <a:stretch>
            <a:fillRect/>
          </a:stretch>
        </p:blipFill>
        <p:spPr>
          <a:xfrm>
            <a:off x="5684520" y="1600200"/>
            <a:ext cx="6019800" cy="4145280"/>
          </a:xfrm>
          <a:prstGeom prst="rect">
            <a:avLst/>
          </a:prstGeom>
        </p:spPr>
      </p:pic>
      <p:sp>
        <p:nvSpPr>
          <p:cNvPr id="5" name="TextBox 4"/>
          <p:cNvSpPr txBox="1"/>
          <p:nvPr/>
        </p:nvSpPr>
        <p:spPr>
          <a:xfrm>
            <a:off x="6251156" y="6093725"/>
            <a:ext cx="4085238" cy="646331"/>
          </a:xfrm>
          <a:prstGeom prst="rect">
            <a:avLst/>
          </a:prstGeom>
          <a:noFill/>
        </p:spPr>
        <p:txBody>
          <a:bodyPr wrap="square" rtlCol="0">
            <a:spAutoFit/>
          </a:bodyPr>
          <a:lstStyle/>
          <a:p>
            <a:r>
              <a:rPr lang="en-US" b="1" dirty="0"/>
              <a:t>FIGURE 3-20 </a:t>
            </a:r>
            <a:r>
              <a:rPr lang="en-US" i="1" dirty="0"/>
              <a:t>Density plots are better to show to data scientists</a:t>
            </a:r>
            <a:endParaRPr lang="en-US" dirty="0"/>
          </a:p>
        </p:txBody>
      </p:sp>
    </p:spTree>
    <p:extLst>
      <p:ext uri="{BB962C8B-B14F-4D97-AF65-F5344CB8AC3E}">
        <p14:creationId xmlns:p14="http://schemas.microsoft.com/office/powerpoint/2010/main" val="280415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2.5 Data Exploration Versus Presentation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600199"/>
            <a:ext cx="6462273" cy="1975513"/>
          </a:xfrm>
          <a:prstGeom prst="rect">
            <a:avLst/>
          </a:prstGeom>
        </p:spPr>
      </p:pic>
      <p:pic>
        <p:nvPicPr>
          <p:cNvPr id="5" name="Picture 4"/>
          <p:cNvPicPr>
            <a:picLocks noChangeAspect="1"/>
          </p:cNvPicPr>
          <p:nvPr/>
        </p:nvPicPr>
        <p:blipFill>
          <a:blip r:embed="rId3"/>
          <a:stretch>
            <a:fillRect/>
          </a:stretch>
        </p:blipFill>
        <p:spPr>
          <a:xfrm>
            <a:off x="1104900" y="3285828"/>
            <a:ext cx="6344535" cy="2972215"/>
          </a:xfrm>
          <a:prstGeom prst="rect">
            <a:avLst/>
          </a:prstGeom>
        </p:spPr>
      </p:pic>
    </p:spTree>
    <p:extLst>
      <p:ext uri="{BB962C8B-B14F-4D97-AF65-F5344CB8AC3E}">
        <p14:creationId xmlns:p14="http://schemas.microsoft.com/office/powerpoint/2010/main" val="23989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Hypothesis Testing (1)</a:t>
            </a:r>
            <a:endParaRPr lang="en-US" dirty="0"/>
          </a:p>
        </p:txBody>
      </p:sp>
      <p:sp>
        <p:nvSpPr>
          <p:cNvPr id="3" name="Content Placeholder 2"/>
          <p:cNvSpPr>
            <a:spLocks noGrp="1"/>
          </p:cNvSpPr>
          <p:nvPr>
            <p:ph idx="1"/>
          </p:nvPr>
        </p:nvSpPr>
        <p:spPr>
          <a:xfrm>
            <a:off x="1104900" y="1600200"/>
            <a:ext cx="5180083" cy="4572000"/>
          </a:xfrm>
        </p:spPr>
        <p:txBody>
          <a:bodyPr>
            <a:normAutofit fontScale="92500" lnSpcReduction="20000"/>
          </a:bodyPr>
          <a:lstStyle/>
          <a:p>
            <a:r>
              <a:rPr lang="en-US" dirty="0"/>
              <a:t>Hypothesis testing is to form an assertion and test it with data</a:t>
            </a:r>
          </a:p>
          <a:p>
            <a:r>
              <a:rPr lang="en-US" b="1" i="1" dirty="0"/>
              <a:t>null hypothesis </a:t>
            </a:r>
            <a:r>
              <a:rPr lang="en-US" dirty="0"/>
              <a:t>(</a:t>
            </a:r>
            <a:r>
              <a:rPr lang="en-US" i="1" dirty="0"/>
              <a:t>H</a:t>
            </a:r>
            <a:r>
              <a:rPr lang="en-US" baseline="-25000" dirty="0"/>
              <a:t>0</a:t>
            </a:r>
            <a:r>
              <a:rPr lang="en-US" dirty="0"/>
              <a:t>) refer to when performing hypothesis tests based on the common assumption is that there is no difference between two samples. This assumption is used as the default position for building the test or conducting a scientific experiment</a:t>
            </a:r>
          </a:p>
          <a:p>
            <a:r>
              <a:rPr lang="en-US" b="1" i="1" dirty="0"/>
              <a:t>alternative hypothesis </a:t>
            </a:r>
            <a:r>
              <a:rPr lang="en-US" dirty="0"/>
              <a:t>(</a:t>
            </a:r>
            <a:r>
              <a:rPr lang="en-US" i="1" dirty="0"/>
              <a:t>H</a:t>
            </a:r>
            <a:r>
              <a:rPr lang="en-US" i="1" baseline="-25000" dirty="0"/>
              <a:t>A</a:t>
            </a:r>
            <a:r>
              <a:rPr lang="en-US" dirty="0"/>
              <a:t>) is that there is a difference between two samples</a:t>
            </a:r>
          </a:p>
        </p:txBody>
      </p:sp>
      <p:pic>
        <p:nvPicPr>
          <p:cNvPr id="4" name="Picture 3"/>
          <p:cNvPicPr>
            <a:picLocks noChangeAspect="1"/>
          </p:cNvPicPr>
          <p:nvPr/>
        </p:nvPicPr>
        <p:blipFill>
          <a:blip r:embed="rId3"/>
          <a:stretch>
            <a:fillRect/>
          </a:stretch>
        </p:blipFill>
        <p:spPr>
          <a:xfrm>
            <a:off x="6284983" y="1551688"/>
            <a:ext cx="4800599" cy="4649365"/>
          </a:xfrm>
          <a:prstGeom prst="rect">
            <a:avLst/>
          </a:prstGeom>
        </p:spPr>
      </p:pic>
      <p:sp>
        <p:nvSpPr>
          <p:cNvPr id="5" name="TextBox 4"/>
          <p:cNvSpPr txBox="1"/>
          <p:nvPr/>
        </p:nvSpPr>
        <p:spPr>
          <a:xfrm>
            <a:off x="5654040" y="6229906"/>
            <a:ext cx="5288627" cy="369332"/>
          </a:xfrm>
          <a:prstGeom prst="rect">
            <a:avLst/>
          </a:prstGeom>
          <a:noFill/>
        </p:spPr>
        <p:txBody>
          <a:bodyPr wrap="none" rtlCol="0">
            <a:spAutoFit/>
          </a:bodyPr>
          <a:lstStyle/>
          <a:p>
            <a:r>
              <a:rPr lang="en-US" b="1" dirty="0"/>
              <a:t>FIGURE 3-22 </a:t>
            </a:r>
            <a:r>
              <a:rPr lang="en-US" i="1" dirty="0"/>
              <a:t>Distributions of two samples of data</a:t>
            </a:r>
            <a:endParaRPr lang="en-US" dirty="0"/>
          </a:p>
        </p:txBody>
      </p:sp>
    </p:spTree>
    <p:extLst>
      <p:ext uri="{BB962C8B-B14F-4D97-AF65-F5344CB8AC3E}">
        <p14:creationId xmlns:p14="http://schemas.microsoft.com/office/powerpoint/2010/main" val="224180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a:t>
            </a:r>
            <a:r>
              <a:rPr lang="en-US" dirty="0"/>
              <a:t> </a:t>
            </a:r>
            <a:r>
              <a:rPr lang="en-US" b="1" dirty="0"/>
              <a:t>Introduction to R (4)</a:t>
            </a:r>
            <a:endParaRPr lang="en-US" dirty="0"/>
          </a:p>
        </p:txBody>
      </p:sp>
      <p:sp>
        <p:nvSpPr>
          <p:cNvPr id="3" name="Content Placeholder 2"/>
          <p:cNvSpPr>
            <a:spLocks noGrp="1"/>
          </p:cNvSpPr>
          <p:nvPr>
            <p:ph idx="1"/>
          </p:nvPr>
        </p:nvSpPr>
        <p:spPr>
          <a:xfrm>
            <a:off x="1104900" y="1600200"/>
            <a:ext cx="9982200" cy="1074761"/>
          </a:xfrm>
        </p:spPr>
        <p:txBody>
          <a:bodyPr>
            <a:normAutofit fontScale="92500" lnSpcReduction="10000"/>
          </a:bodyPr>
          <a:lstStyle/>
          <a:p>
            <a:r>
              <a:rPr lang="en-US" dirty="0"/>
              <a:t>plot() function generates a scatterplot of the number of orders (</a:t>
            </a:r>
            <a:r>
              <a:rPr lang="en-US" dirty="0" err="1"/>
              <a:t>sales$num_of_orders</a:t>
            </a:r>
            <a:r>
              <a:rPr lang="en-US" dirty="0"/>
              <a:t>) against the annual sales (</a:t>
            </a:r>
            <a:r>
              <a:rPr lang="en-US" dirty="0" err="1"/>
              <a:t>sales$sales_total</a:t>
            </a:r>
            <a:r>
              <a:rPr lang="en-US" dirty="0"/>
              <a:t>).</a:t>
            </a:r>
          </a:p>
        </p:txBody>
      </p:sp>
      <p:pic>
        <p:nvPicPr>
          <p:cNvPr id="4" name="Picture 3"/>
          <p:cNvPicPr>
            <a:picLocks noChangeAspect="1"/>
          </p:cNvPicPr>
          <p:nvPr/>
        </p:nvPicPr>
        <p:blipFill>
          <a:blip r:embed="rId2"/>
          <a:stretch>
            <a:fillRect/>
          </a:stretch>
        </p:blipFill>
        <p:spPr>
          <a:xfrm>
            <a:off x="5510981" y="3266981"/>
            <a:ext cx="6681019" cy="3464992"/>
          </a:xfrm>
          <a:prstGeom prst="rect">
            <a:avLst/>
          </a:prstGeom>
        </p:spPr>
      </p:pic>
      <p:sp>
        <p:nvSpPr>
          <p:cNvPr id="5" name="TextBox 4"/>
          <p:cNvSpPr txBox="1"/>
          <p:nvPr/>
        </p:nvSpPr>
        <p:spPr>
          <a:xfrm>
            <a:off x="1104900" y="2915882"/>
            <a:ext cx="4830168" cy="923330"/>
          </a:xfrm>
          <a:prstGeom prst="rect">
            <a:avLst/>
          </a:prstGeom>
          <a:noFill/>
        </p:spPr>
        <p:txBody>
          <a:bodyPr wrap="none" rtlCol="0">
            <a:spAutoFit/>
          </a:bodyPr>
          <a:lstStyle/>
          <a:p>
            <a:r>
              <a:rPr lang="en-US" dirty="0"/>
              <a:t># plot </a:t>
            </a:r>
            <a:r>
              <a:rPr lang="en-US" dirty="0" err="1"/>
              <a:t>num_of_orders</a:t>
            </a:r>
            <a:r>
              <a:rPr lang="en-US" dirty="0"/>
              <a:t> vs. sales</a:t>
            </a:r>
          </a:p>
          <a:p>
            <a:r>
              <a:rPr lang="en-US" dirty="0"/>
              <a:t>plot(</a:t>
            </a:r>
            <a:r>
              <a:rPr lang="en-US" dirty="0" err="1"/>
              <a:t>sales$num_of_orders,sales$sales_total</a:t>
            </a:r>
            <a:r>
              <a:rPr lang="en-US" dirty="0"/>
              <a:t>,</a:t>
            </a:r>
          </a:p>
          <a:p>
            <a:pPr lvl="2"/>
            <a:r>
              <a:rPr lang="en-US" dirty="0"/>
              <a:t>main="Number of Orders vs. Sales")</a:t>
            </a:r>
          </a:p>
        </p:txBody>
      </p:sp>
    </p:spTree>
    <p:extLst>
      <p:ext uri="{BB962C8B-B14F-4D97-AF65-F5344CB8AC3E}">
        <p14:creationId xmlns:p14="http://schemas.microsoft.com/office/powerpoint/2010/main" val="316334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Hypothesis Testing (2)</a:t>
            </a:r>
            <a:endParaRPr lang="en-US" dirty="0"/>
          </a:p>
        </p:txBody>
      </p:sp>
      <p:sp>
        <p:nvSpPr>
          <p:cNvPr id="3" name="Content Placeholder 2"/>
          <p:cNvSpPr>
            <a:spLocks noGrp="1"/>
          </p:cNvSpPr>
          <p:nvPr>
            <p:ph idx="1"/>
          </p:nvPr>
        </p:nvSpPr>
        <p:spPr/>
        <p:txBody>
          <a:bodyPr>
            <a:normAutofit fontScale="92500" lnSpcReduction="10000"/>
          </a:bodyPr>
          <a:lstStyle/>
          <a:p>
            <a:r>
              <a:rPr lang="en-US" dirty="0"/>
              <a:t>For example, if the task is to identify the effect of drug A compared to drug B on patients, the null hypothesis and alternative hypothesis would be this.</a:t>
            </a:r>
          </a:p>
          <a:p>
            <a:pPr lvl="1"/>
            <a:r>
              <a:rPr lang="en-US" b="1" i="1" dirty="0"/>
              <a:t>H</a:t>
            </a:r>
            <a:r>
              <a:rPr lang="en-US" b="1" baseline="-25000" dirty="0"/>
              <a:t>0</a:t>
            </a:r>
            <a:r>
              <a:rPr lang="en-US" dirty="0"/>
              <a:t>: Drug A and drug B have the same effect on patients</a:t>
            </a:r>
          </a:p>
          <a:p>
            <a:pPr lvl="1"/>
            <a:r>
              <a:rPr lang="en-US" b="1" i="1" dirty="0"/>
              <a:t>H</a:t>
            </a:r>
            <a:r>
              <a:rPr lang="en-US" b="1" baseline="-25000" dirty="0"/>
              <a:t>A</a:t>
            </a:r>
            <a:r>
              <a:rPr lang="en-US" dirty="0"/>
              <a:t>: Drug A has a greater effect than drug B on patients.</a:t>
            </a:r>
          </a:p>
          <a:p>
            <a:r>
              <a:rPr lang="en-US" dirty="0"/>
              <a:t>If the task is to identify whether advertising Campaign C is effective on reducing customer churn, the null hypothesis and alternative hypothesis would be as follows</a:t>
            </a:r>
          </a:p>
          <a:p>
            <a:pPr lvl="1"/>
            <a:r>
              <a:rPr lang="en-US" b="1" i="1" dirty="0"/>
              <a:t>H</a:t>
            </a:r>
            <a:r>
              <a:rPr lang="en-US" b="1" baseline="-25000" dirty="0"/>
              <a:t>0 </a:t>
            </a:r>
            <a:r>
              <a:rPr lang="en-US" dirty="0"/>
              <a:t>: Campaign C does not reduce customer churn better than the current campaign method.</a:t>
            </a:r>
          </a:p>
          <a:p>
            <a:pPr lvl="1"/>
            <a:r>
              <a:rPr lang="en-US" b="1" i="1" dirty="0"/>
              <a:t>H</a:t>
            </a:r>
            <a:r>
              <a:rPr lang="en-US" b="1" baseline="-25000" dirty="0"/>
              <a:t>A </a:t>
            </a:r>
            <a:r>
              <a:rPr lang="en-US" dirty="0"/>
              <a:t>: Campaign C does reduce customer churn better than the current campaign.</a:t>
            </a:r>
          </a:p>
        </p:txBody>
      </p:sp>
    </p:spTree>
    <p:extLst>
      <p:ext uri="{BB962C8B-B14F-4D97-AF65-F5344CB8AC3E}">
        <p14:creationId xmlns:p14="http://schemas.microsoft.com/office/powerpoint/2010/main" val="399507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Hypothesis Testing (3)</a:t>
            </a:r>
            <a:endParaRPr lang="en-US" dirty="0"/>
          </a:p>
        </p:txBody>
      </p:sp>
      <p:sp>
        <p:nvSpPr>
          <p:cNvPr id="3" name="Content Placeholder 2"/>
          <p:cNvSpPr>
            <a:spLocks noGrp="1"/>
          </p:cNvSpPr>
          <p:nvPr>
            <p:ph idx="1"/>
          </p:nvPr>
        </p:nvSpPr>
        <p:spPr>
          <a:xfrm>
            <a:off x="1104899" y="1600200"/>
            <a:ext cx="10493543" cy="1478279"/>
          </a:xfrm>
        </p:spPr>
        <p:txBody>
          <a:bodyPr>
            <a:normAutofit fontScale="70000" lnSpcReduction="20000"/>
          </a:bodyPr>
          <a:lstStyle/>
          <a:p>
            <a:r>
              <a:rPr lang="en-US" dirty="0"/>
              <a:t>It is important to state the null hypothesis and alternative hypothesis, because misstating them is likely to undermine the subsequent steps of the hypothesis testing process. </a:t>
            </a:r>
          </a:p>
          <a:p>
            <a:r>
              <a:rPr lang="en-US" dirty="0"/>
              <a:t>A hypothesis test leads to either rejecting the null hypothesis in favor of the alternative or not rejecting the null hypothesis.</a:t>
            </a:r>
          </a:p>
        </p:txBody>
      </p:sp>
      <p:pic>
        <p:nvPicPr>
          <p:cNvPr id="4" name="Picture 3"/>
          <p:cNvPicPr>
            <a:picLocks noChangeAspect="1"/>
          </p:cNvPicPr>
          <p:nvPr/>
        </p:nvPicPr>
        <p:blipFill>
          <a:blip r:embed="rId3"/>
          <a:stretch>
            <a:fillRect/>
          </a:stretch>
        </p:blipFill>
        <p:spPr>
          <a:xfrm>
            <a:off x="1562481" y="3078479"/>
            <a:ext cx="7855458" cy="3520653"/>
          </a:xfrm>
          <a:prstGeom prst="rect">
            <a:avLst/>
          </a:prstGeom>
        </p:spPr>
      </p:pic>
    </p:spTree>
    <p:extLst>
      <p:ext uri="{BB962C8B-B14F-4D97-AF65-F5344CB8AC3E}">
        <p14:creationId xmlns:p14="http://schemas.microsoft.com/office/powerpoint/2010/main" val="73752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 Difference of Means</a:t>
            </a:r>
            <a:endParaRPr lang="en-US" dirty="0"/>
          </a:p>
        </p:txBody>
      </p:sp>
      <p:sp>
        <p:nvSpPr>
          <p:cNvPr id="3" name="Content Placeholder 2"/>
          <p:cNvSpPr>
            <a:spLocks noGrp="1"/>
          </p:cNvSpPr>
          <p:nvPr>
            <p:ph idx="1"/>
          </p:nvPr>
        </p:nvSpPr>
        <p:spPr>
          <a:xfrm>
            <a:off x="1104900" y="1600199"/>
            <a:ext cx="4226507" cy="3466077"/>
          </a:xfrm>
        </p:spPr>
        <p:txBody>
          <a:bodyPr>
            <a:normAutofit/>
          </a:bodyPr>
          <a:lstStyle/>
          <a:p>
            <a:r>
              <a:rPr lang="pt-BR" i="1" dirty="0"/>
              <a:t>H</a:t>
            </a:r>
            <a:r>
              <a:rPr lang="pt-BR" baseline="-25000" dirty="0"/>
              <a:t>0</a:t>
            </a:r>
            <a:r>
              <a:rPr lang="pt-BR" dirty="0"/>
              <a:t>: μ</a:t>
            </a:r>
            <a:r>
              <a:rPr lang="pt-BR" baseline="-25000" dirty="0"/>
              <a:t>1</a:t>
            </a:r>
            <a:r>
              <a:rPr lang="pt-BR" dirty="0"/>
              <a:t> = μ</a:t>
            </a:r>
            <a:r>
              <a:rPr lang="pt-BR" baseline="-25000" dirty="0"/>
              <a:t>2</a:t>
            </a:r>
            <a:endParaRPr lang="pt-BR" i="1" dirty="0"/>
          </a:p>
          <a:p>
            <a:r>
              <a:rPr lang="it-IT" i="1" dirty="0"/>
              <a:t>H</a:t>
            </a:r>
            <a:r>
              <a:rPr lang="it-IT" baseline="-25000" dirty="0"/>
              <a:t>A</a:t>
            </a:r>
            <a:r>
              <a:rPr lang="it-IT" dirty="0"/>
              <a:t>: μ</a:t>
            </a:r>
            <a:r>
              <a:rPr lang="it-IT" baseline="-25000" dirty="0"/>
              <a:t>1</a:t>
            </a:r>
            <a:r>
              <a:rPr lang="it-IT" dirty="0"/>
              <a:t> ≠μ</a:t>
            </a:r>
            <a:r>
              <a:rPr lang="it-IT" baseline="-25000" dirty="0"/>
              <a:t>2</a:t>
            </a:r>
          </a:p>
          <a:p>
            <a:r>
              <a:rPr lang="en-US" dirty="0"/>
              <a:t>The </a:t>
            </a:r>
            <a:r>
              <a:rPr lang="en-US" i="1" dirty="0"/>
              <a:t>μ</a:t>
            </a:r>
            <a:r>
              <a:rPr lang="en-US" dirty="0"/>
              <a:t>1 and </a:t>
            </a:r>
            <a:r>
              <a:rPr lang="en-US" i="1" dirty="0"/>
              <a:t>μ</a:t>
            </a:r>
            <a:r>
              <a:rPr lang="en-US" dirty="0"/>
              <a:t>2 denote the population means of </a:t>
            </a:r>
            <a:r>
              <a:rPr lang="en-US" i="1" dirty="0"/>
              <a:t>pop</a:t>
            </a:r>
            <a:r>
              <a:rPr lang="en-US" dirty="0"/>
              <a:t>1 and </a:t>
            </a:r>
            <a:r>
              <a:rPr lang="en-US" i="1" dirty="0"/>
              <a:t>pop</a:t>
            </a:r>
            <a:r>
              <a:rPr lang="en-US" dirty="0"/>
              <a:t>2, respectively.</a:t>
            </a:r>
          </a:p>
        </p:txBody>
      </p:sp>
      <p:pic>
        <p:nvPicPr>
          <p:cNvPr id="4" name="Picture 3"/>
          <p:cNvPicPr>
            <a:picLocks noChangeAspect="1"/>
          </p:cNvPicPr>
          <p:nvPr/>
        </p:nvPicPr>
        <p:blipFill>
          <a:blip r:embed="rId3"/>
          <a:stretch>
            <a:fillRect/>
          </a:stretch>
        </p:blipFill>
        <p:spPr>
          <a:xfrm>
            <a:off x="5140339" y="1600198"/>
            <a:ext cx="6860593" cy="3466077"/>
          </a:xfrm>
          <a:prstGeom prst="rect">
            <a:avLst/>
          </a:prstGeom>
        </p:spPr>
      </p:pic>
      <p:sp>
        <p:nvSpPr>
          <p:cNvPr id="5" name="TextBox 4"/>
          <p:cNvSpPr txBox="1"/>
          <p:nvPr/>
        </p:nvSpPr>
        <p:spPr>
          <a:xfrm>
            <a:off x="6566339" y="5170145"/>
            <a:ext cx="4008591" cy="646331"/>
          </a:xfrm>
          <a:prstGeom prst="rect">
            <a:avLst/>
          </a:prstGeom>
          <a:noFill/>
        </p:spPr>
        <p:txBody>
          <a:bodyPr wrap="square" rtlCol="0">
            <a:spAutoFit/>
          </a:bodyPr>
          <a:lstStyle/>
          <a:p>
            <a:r>
              <a:rPr lang="en-US" b="1" dirty="0"/>
              <a:t>FIGURE 3-23 </a:t>
            </a:r>
            <a:r>
              <a:rPr lang="en-US" i="1" dirty="0"/>
              <a:t>Overlap of the two distributions is large if X1 </a:t>
            </a:r>
            <a:r>
              <a:rPr lang="en-US" dirty="0"/>
              <a:t>2 ≈</a:t>
            </a:r>
            <a:r>
              <a:rPr lang="en-US" i="1" dirty="0"/>
              <a:t> X</a:t>
            </a:r>
            <a:r>
              <a:rPr lang="en-US" dirty="0"/>
              <a:t>2</a:t>
            </a:r>
          </a:p>
        </p:txBody>
      </p:sp>
    </p:spTree>
    <p:extLst>
      <p:ext uri="{BB962C8B-B14F-4D97-AF65-F5344CB8AC3E}">
        <p14:creationId xmlns:p14="http://schemas.microsoft.com/office/powerpoint/2010/main" val="25885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3.2.1 Student’s t-test (1)</a:t>
            </a:r>
          </a:p>
        </p:txBody>
      </p:sp>
      <p:sp>
        <p:nvSpPr>
          <p:cNvPr id="3" name="Content Placeholder 2"/>
          <p:cNvSpPr>
            <a:spLocks noGrp="1"/>
          </p:cNvSpPr>
          <p:nvPr>
            <p:ph idx="1"/>
          </p:nvPr>
        </p:nvSpPr>
        <p:spPr/>
        <p:txBody>
          <a:bodyPr/>
          <a:lstStyle/>
          <a:p>
            <a:r>
              <a:rPr lang="en-US" dirty="0"/>
              <a:t>Student’s </a:t>
            </a:r>
            <a:r>
              <a:rPr lang="en-US" i="1" dirty="0"/>
              <a:t>t</a:t>
            </a:r>
            <a:r>
              <a:rPr lang="en-US" dirty="0"/>
              <a:t>-test assumes that distributions of the two populations have equal but unknown variances. Suppose </a:t>
            </a:r>
            <a:r>
              <a:rPr lang="en-US" i="1" dirty="0"/>
              <a:t>n</a:t>
            </a:r>
            <a:r>
              <a:rPr lang="en-US" dirty="0"/>
              <a:t>1 and </a:t>
            </a:r>
            <a:r>
              <a:rPr lang="en-US" i="1" dirty="0"/>
              <a:t>n</a:t>
            </a:r>
            <a:r>
              <a:rPr lang="en-US" dirty="0"/>
              <a:t>2 samples are randomly and independently selected from two populations, </a:t>
            </a:r>
            <a:r>
              <a:rPr lang="en-US" i="1" dirty="0"/>
              <a:t>pop</a:t>
            </a:r>
            <a:r>
              <a:rPr lang="en-US" dirty="0"/>
              <a:t>1 and </a:t>
            </a:r>
            <a:r>
              <a:rPr lang="en-US" i="1" dirty="0"/>
              <a:t>pop</a:t>
            </a:r>
            <a:r>
              <a:rPr lang="en-US" dirty="0"/>
              <a:t>2.</a:t>
            </a:r>
          </a:p>
          <a:p>
            <a:r>
              <a:rPr lang="en-US" dirty="0"/>
              <a:t>If each population is normally distributed with same mean (</a:t>
            </a:r>
            <a:r>
              <a:rPr lang="en-US" i="1" dirty="0"/>
              <a:t>μ1=μ2</a:t>
            </a:r>
            <a:r>
              <a:rPr lang="en-US" dirty="0"/>
              <a:t>) and with the same variance, then </a:t>
            </a:r>
            <a:r>
              <a:rPr lang="en-US" i="1" dirty="0"/>
              <a:t>T </a:t>
            </a:r>
            <a:r>
              <a:rPr lang="en-US" dirty="0"/>
              <a:t>(the </a:t>
            </a:r>
            <a:r>
              <a:rPr lang="en-US" b="1" i="1" dirty="0"/>
              <a:t>t-statistic</a:t>
            </a:r>
            <a:r>
              <a:rPr lang="en-US" dirty="0"/>
              <a:t>), given in Equation 3-1, follows a </a:t>
            </a:r>
            <a:r>
              <a:rPr lang="en-US" b="1" i="1" dirty="0"/>
              <a:t>t-distribution </a:t>
            </a:r>
            <a:r>
              <a:rPr lang="en-US" dirty="0"/>
              <a:t>with </a:t>
            </a:r>
            <a:r>
              <a:rPr lang="en-US" i="1" dirty="0"/>
              <a:t>n1 + n</a:t>
            </a:r>
            <a:r>
              <a:rPr lang="en-US" dirty="0"/>
              <a:t>2 −2 </a:t>
            </a:r>
            <a:r>
              <a:rPr lang="en-US" b="1" i="1" dirty="0"/>
              <a:t>degrees of freedom (</a:t>
            </a:r>
            <a:r>
              <a:rPr lang="en-US" b="1" i="1" dirty="0" err="1"/>
              <a:t>df</a:t>
            </a:r>
            <a:r>
              <a:rPr lang="en-US" b="1" i="1" dirty="0"/>
              <a:t>).</a:t>
            </a:r>
            <a:endParaRPr lang="en-US" dirty="0"/>
          </a:p>
        </p:txBody>
      </p:sp>
      <p:pic>
        <p:nvPicPr>
          <p:cNvPr id="4" name="Picture 3"/>
          <p:cNvPicPr>
            <a:picLocks noChangeAspect="1"/>
          </p:cNvPicPr>
          <p:nvPr/>
        </p:nvPicPr>
        <p:blipFill>
          <a:blip r:embed="rId3"/>
          <a:stretch>
            <a:fillRect/>
          </a:stretch>
        </p:blipFill>
        <p:spPr>
          <a:xfrm>
            <a:off x="3232746" y="4998932"/>
            <a:ext cx="5363323" cy="1600306"/>
          </a:xfrm>
          <a:prstGeom prst="rect">
            <a:avLst/>
          </a:prstGeom>
        </p:spPr>
      </p:pic>
      <p:sp>
        <p:nvSpPr>
          <p:cNvPr id="5" name="TextBox 4"/>
          <p:cNvSpPr txBox="1"/>
          <p:nvPr/>
        </p:nvSpPr>
        <p:spPr>
          <a:xfrm>
            <a:off x="8260080" y="6275733"/>
            <a:ext cx="671979" cy="369332"/>
          </a:xfrm>
          <a:prstGeom prst="rect">
            <a:avLst/>
          </a:prstGeom>
          <a:noFill/>
        </p:spPr>
        <p:txBody>
          <a:bodyPr wrap="none" rtlCol="0">
            <a:spAutoFit/>
          </a:bodyPr>
          <a:lstStyle/>
          <a:p>
            <a:r>
              <a:rPr lang="en-US" dirty="0"/>
              <a:t>(3-1)</a:t>
            </a:r>
          </a:p>
        </p:txBody>
      </p:sp>
    </p:spTree>
    <p:extLst>
      <p:ext uri="{BB962C8B-B14F-4D97-AF65-F5344CB8AC3E}">
        <p14:creationId xmlns:p14="http://schemas.microsoft.com/office/powerpoint/2010/main" val="22465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3.2.1 Student’s t-test (2)</a:t>
            </a:r>
            <a:endParaRPr lang="en-US" dirty="0"/>
          </a:p>
        </p:txBody>
      </p:sp>
      <p:sp>
        <p:nvSpPr>
          <p:cNvPr id="3" name="Content Placeholder 2"/>
          <p:cNvSpPr>
            <a:spLocks noGrp="1"/>
          </p:cNvSpPr>
          <p:nvPr>
            <p:ph idx="1"/>
          </p:nvPr>
        </p:nvSpPr>
        <p:spPr/>
        <p:txBody>
          <a:bodyPr>
            <a:normAutofit fontScale="92500" lnSpcReduction="10000"/>
          </a:bodyPr>
          <a:lstStyle/>
          <a:p>
            <a:r>
              <a:rPr lang="en-US" dirty="0"/>
              <a:t>Shape of </a:t>
            </a:r>
            <a:r>
              <a:rPr lang="en-US" i="1" dirty="0"/>
              <a:t>t</a:t>
            </a:r>
            <a:r>
              <a:rPr lang="en-US" dirty="0"/>
              <a:t>-distribution is similar to normal distribution</a:t>
            </a:r>
          </a:p>
          <a:p>
            <a:r>
              <a:rPr lang="en-US" dirty="0"/>
              <a:t>Degrees of freedom approaches </a:t>
            </a:r>
            <a:r>
              <a:rPr lang="en-US" b="1" dirty="0"/>
              <a:t>30</a:t>
            </a:r>
            <a:r>
              <a:rPr lang="en-US" dirty="0"/>
              <a:t> or more, </a:t>
            </a:r>
            <a:r>
              <a:rPr lang="en-US" i="1" dirty="0"/>
              <a:t>t</a:t>
            </a:r>
            <a:r>
              <a:rPr lang="en-US" dirty="0"/>
              <a:t>-distribution is nearly identical to normal distribution</a:t>
            </a:r>
          </a:p>
          <a:p>
            <a:r>
              <a:rPr lang="en-US" dirty="0"/>
              <a:t>Numerator of </a:t>
            </a:r>
            <a:r>
              <a:rPr lang="en-US" i="1" dirty="0"/>
              <a:t>T </a:t>
            </a:r>
            <a:r>
              <a:rPr lang="en-US" dirty="0"/>
              <a:t>is difference of sample means, if the observed value of </a:t>
            </a:r>
            <a:r>
              <a:rPr lang="en-US" i="1" dirty="0"/>
              <a:t>T </a:t>
            </a:r>
            <a:r>
              <a:rPr lang="en-US" dirty="0"/>
              <a:t>is far enough from zero such that the probability of observing such a value of </a:t>
            </a:r>
            <a:r>
              <a:rPr lang="en-US" i="1" dirty="0"/>
              <a:t>T </a:t>
            </a:r>
            <a:r>
              <a:rPr lang="en-US" dirty="0"/>
              <a:t>is unlikely, one would reject the null hypothesis that population means are equal. </a:t>
            </a:r>
          </a:p>
          <a:p>
            <a:r>
              <a:rPr lang="en-US" dirty="0"/>
              <a:t>a small probability, say </a:t>
            </a:r>
            <a:r>
              <a:rPr lang="en-US" i="1" dirty="0"/>
              <a:t>α</a:t>
            </a:r>
            <a:r>
              <a:rPr lang="en-US" dirty="0"/>
              <a:t>=0.05, </a:t>
            </a:r>
            <a:r>
              <a:rPr lang="en-US" i="1" dirty="0"/>
              <a:t>T </a:t>
            </a:r>
            <a:r>
              <a:rPr lang="en-US" dirty="0"/>
              <a:t>* is determined such that </a:t>
            </a:r>
            <a:r>
              <a:rPr lang="en-US" i="1" dirty="0"/>
              <a:t>P</a:t>
            </a:r>
            <a:r>
              <a:rPr lang="en-US" dirty="0"/>
              <a:t>( |</a:t>
            </a:r>
            <a:r>
              <a:rPr lang="en-US" i="1" dirty="0"/>
              <a:t>T| </a:t>
            </a:r>
            <a:r>
              <a:rPr lang="en-US" dirty="0"/>
              <a:t>≥</a:t>
            </a:r>
            <a:r>
              <a:rPr lang="en-US" i="1" dirty="0"/>
              <a:t>T </a:t>
            </a:r>
            <a:r>
              <a:rPr lang="en-US" dirty="0"/>
              <a:t>* )=0.05. After the samples are collected and the observed value of </a:t>
            </a:r>
            <a:r>
              <a:rPr lang="en-US" i="1" dirty="0"/>
              <a:t>T </a:t>
            </a:r>
            <a:r>
              <a:rPr lang="en-US" dirty="0"/>
              <a:t>is calculated according to Equation 3-1, the null hypothesis (</a:t>
            </a:r>
            <a:r>
              <a:rPr lang="en-US" i="1" dirty="0"/>
              <a:t>μ1 = μ</a:t>
            </a:r>
            <a:r>
              <a:rPr lang="en-US" dirty="0"/>
              <a:t>2) is rejected if |</a:t>
            </a:r>
            <a:r>
              <a:rPr lang="en-US" i="1" dirty="0"/>
              <a:t>T| </a:t>
            </a:r>
            <a:r>
              <a:rPr lang="en-US" dirty="0"/>
              <a:t>≥</a:t>
            </a:r>
            <a:r>
              <a:rPr lang="en-US" i="1" dirty="0"/>
              <a:t>T </a:t>
            </a:r>
            <a:r>
              <a:rPr lang="en-US" dirty="0"/>
              <a:t>*.</a:t>
            </a:r>
          </a:p>
        </p:txBody>
      </p:sp>
    </p:spTree>
    <p:extLst>
      <p:ext uri="{BB962C8B-B14F-4D97-AF65-F5344CB8AC3E}">
        <p14:creationId xmlns:p14="http://schemas.microsoft.com/office/powerpoint/2010/main" val="78211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3.2.1 Student’s t-test (3)</a:t>
            </a:r>
            <a:endParaRPr lang="en-US" dirty="0"/>
          </a:p>
        </p:txBody>
      </p:sp>
      <p:sp>
        <p:nvSpPr>
          <p:cNvPr id="3" name="Content Placeholder 2"/>
          <p:cNvSpPr>
            <a:spLocks noGrp="1"/>
          </p:cNvSpPr>
          <p:nvPr>
            <p:ph idx="1"/>
          </p:nvPr>
        </p:nvSpPr>
        <p:spPr>
          <a:xfrm>
            <a:off x="791570" y="1419370"/>
            <a:ext cx="11095631" cy="3507474"/>
          </a:xfrm>
        </p:spPr>
        <p:txBody>
          <a:bodyPr>
            <a:normAutofit fontScale="70000" lnSpcReduction="20000"/>
          </a:bodyPr>
          <a:lstStyle/>
          <a:p>
            <a:r>
              <a:rPr lang="en-US" dirty="0"/>
              <a:t>In hypothesis testing, small probability, </a:t>
            </a:r>
            <a:r>
              <a:rPr lang="en-US" i="1" dirty="0"/>
              <a:t>α</a:t>
            </a:r>
            <a:r>
              <a:rPr lang="en-US" dirty="0"/>
              <a:t>, is known as the </a:t>
            </a:r>
            <a:r>
              <a:rPr lang="en-US" b="1" i="1" dirty="0"/>
              <a:t>significance level </a:t>
            </a:r>
            <a:r>
              <a:rPr lang="en-US" dirty="0"/>
              <a:t>of the test</a:t>
            </a:r>
          </a:p>
          <a:p>
            <a:r>
              <a:rPr lang="en-US" b="1" dirty="0"/>
              <a:t>significance level</a:t>
            </a:r>
            <a:r>
              <a:rPr lang="en-US" dirty="0"/>
              <a:t> of test is the probability of rejecting the null hypothesis, when the null hypothesis is actually TRUE. In other words, for </a:t>
            </a:r>
            <a:r>
              <a:rPr lang="en-US" i="1" dirty="0"/>
              <a:t>α</a:t>
            </a:r>
            <a:r>
              <a:rPr lang="en-US" dirty="0"/>
              <a:t>=0.05</a:t>
            </a:r>
          </a:p>
          <a:p>
            <a:r>
              <a:rPr lang="en-US" dirty="0"/>
              <a:t>if means from the two populations are truly equal, then in repeated random sampling, the observed magnitude of </a:t>
            </a:r>
            <a:r>
              <a:rPr lang="en-US" i="1" dirty="0"/>
              <a:t>T </a:t>
            </a:r>
            <a:r>
              <a:rPr lang="en-US" dirty="0"/>
              <a:t>would only exceed </a:t>
            </a:r>
            <a:r>
              <a:rPr lang="en-US" i="1" dirty="0"/>
              <a:t>T </a:t>
            </a:r>
            <a:r>
              <a:rPr lang="en-US" dirty="0"/>
              <a:t>* 5% of the time.</a:t>
            </a:r>
          </a:p>
          <a:p>
            <a:r>
              <a:rPr lang="en-US" dirty="0"/>
              <a:t>Following R code example, 10 observations are randomly selected from two normally distributed populations and assigned to variables </a:t>
            </a:r>
            <a:r>
              <a:rPr lang="en-US" i="1" dirty="0"/>
              <a:t>x </a:t>
            </a:r>
            <a:r>
              <a:rPr lang="en-US" dirty="0"/>
              <a:t>and </a:t>
            </a:r>
            <a:r>
              <a:rPr lang="en-US" i="1" dirty="0"/>
              <a:t>y</a:t>
            </a:r>
            <a:r>
              <a:rPr lang="en-US" dirty="0"/>
              <a:t>. </a:t>
            </a:r>
          </a:p>
          <a:p>
            <a:r>
              <a:rPr lang="en-US" dirty="0"/>
              <a:t>Two populations have a mean of 100 and 105, respectively, and a standard deviation equal to 5. Student’s </a:t>
            </a:r>
            <a:r>
              <a:rPr lang="en-US" i="1" dirty="0"/>
              <a:t>t</a:t>
            </a:r>
            <a:r>
              <a:rPr lang="en-US" dirty="0"/>
              <a:t>-test is then conducted to determine if the obtained random samples support the rejection of the null hypothesis.</a:t>
            </a:r>
          </a:p>
        </p:txBody>
      </p:sp>
      <p:pic>
        <p:nvPicPr>
          <p:cNvPr id="5" name="Picture 4"/>
          <p:cNvPicPr>
            <a:picLocks noChangeAspect="1"/>
          </p:cNvPicPr>
          <p:nvPr/>
        </p:nvPicPr>
        <p:blipFill>
          <a:blip r:embed="rId2"/>
          <a:stretch>
            <a:fillRect/>
          </a:stretch>
        </p:blipFill>
        <p:spPr>
          <a:xfrm>
            <a:off x="914517" y="4735774"/>
            <a:ext cx="9516803" cy="1717481"/>
          </a:xfrm>
          <a:prstGeom prst="rect">
            <a:avLst/>
          </a:prstGeom>
        </p:spPr>
      </p:pic>
    </p:spTree>
    <p:extLst>
      <p:ext uri="{BB962C8B-B14F-4D97-AF65-F5344CB8AC3E}">
        <p14:creationId xmlns:p14="http://schemas.microsoft.com/office/powerpoint/2010/main" val="168492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3.2.2 </a:t>
            </a:r>
            <a:r>
              <a:rPr lang="en-US" b="1" i="1" dirty="0"/>
              <a:t>Welch’s t-test (1)</a:t>
            </a:r>
            <a:endParaRPr lang="en-US" b="1" dirty="0"/>
          </a:p>
        </p:txBody>
      </p:sp>
      <p:sp>
        <p:nvSpPr>
          <p:cNvPr id="3" name="Content Placeholder 2"/>
          <p:cNvSpPr>
            <a:spLocks noGrp="1"/>
          </p:cNvSpPr>
          <p:nvPr>
            <p:ph idx="1"/>
          </p:nvPr>
        </p:nvSpPr>
        <p:spPr>
          <a:xfrm>
            <a:off x="1104900" y="1630681"/>
            <a:ext cx="9982200" cy="839804"/>
          </a:xfrm>
        </p:spPr>
        <p:txBody>
          <a:bodyPr>
            <a:normAutofit lnSpcReduction="10000"/>
          </a:bodyPr>
          <a:lstStyle/>
          <a:p>
            <a:r>
              <a:rPr lang="en-US" dirty="0"/>
              <a:t>Welch’s </a:t>
            </a:r>
            <a:r>
              <a:rPr lang="en-US" i="1" dirty="0"/>
              <a:t>t</a:t>
            </a:r>
            <a:r>
              <a:rPr lang="en-US" dirty="0"/>
              <a:t>-test can be used based on </a:t>
            </a:r>
            <a:r>
              <a:rPr lang="en-US" i="1" dirty="0"/>
              <a:t>T </a:t>
            </a:r>
            <a:r>
              <a:rPr lang="en-US" dirty="0"/>
              <a:t>expressed in Equation 3-2</a:t>
            </a:r>
          </a:p>
          <a:p>
            <a:endParaRPr lang="en-US" dirty="0"/>
          </a:p>
          <a:p>
            <a:endParaRPr lang="en-US" dirty="0"/>
          </a:p>
        </p:txBody>
      </p:sp>
      <p:pic>
        <p:nvPicPr>
          <p:cNvPr id="5" name="Picture 4"/>
          <p:cNvPicPr>
            <a:picLocks noChangeAspect="1"/>
          </p:cNvPicPr>
          <p:nvPr/>
        </p:nvPicPr>
        <p:blipFill>
          <a:blip r:embed="rId3"/>
          <a:stretch>
            <a:fillRect/>
          </a:stretch>
        </p:blipFill>
        <p:spPr>
          <a:xfrm>
            <a:off x="2921399" y="2088107"/>
            <a:ext cx="5798611" cy="1147549"/>
          </a:xfrm>
          <a:prstGeom prst="rect">
            <a:avLst/>
          </a:prstGeom>
        </p:spPr>
      </p:pic>
      <p:pic>
        <p:nvPicPr>
          <p:cNvPr id="6" name="Picture 5"/>
          <p:cNvPicPr>
            <a:picLocks noChangeAspect="1"/>
          </p:cNvPicPr>
          <p:nvPr/>
        </p:nvPicPr>
        <p:blipFill>
          <a:blip r:embed="rId4"/>
          <a:stretch>
            <a:fillRect/>
          </a:stretch>
        </p:blipFill>
        <p:spPr>
          <a:xfrm>
            <a:off x="5502442" y="3812555"/>
            <a:ext cx="5696745" cy="2524477"/>
          </a:xfrm>
          <a:prstGeom prst="rect">
            <a:avLst/>
          </a:prstGeom>
        </p:spPr>
      </p:pic>
      <p:sp>
        <p:nvSpPr>
          <p:cNvPr id="7" name="TextBox 6"/>
          <p:cNvSpPr txBox="1"/>
          <p:nvPr/>
        </p:nvSpPr>
        <p:spPr>
          <a:xfrm>
            <a:off x="966402" y="4184496"/>
            <a:ext cx="4674538" cy="1938992"/>
          </a:xfrm>
          <a:prstGeom prst="rect">
            <a:avLst/>
          </a:prstGeom>
          <a:noFill/>
        </p:spPr>
        <p:txBody>
          <a:bodyPr wrap="square" rtlCol="0">
            <a:spAutoFit/>
          </a:bodyPr>
          <a:lstStyle/>
          <a:p>
            <a:r>
              <a:rPr lang="en-US" sz="2400" dirty="0"/>
              <a:t>Following R code performs the Welch’s </a:t>
            </a:r>
            <a:r>
              <a:rPr lang="en-US" sz="2400" i="1" dirty="0"/>
              <a:t>t</a:t>
            </a:r>
            <a:r>
              <a:rPr lang="en-US" sz="2400" dirty="0"/>
              <a:t>-test on the same set of data analyzed in the earlier Student’s </a:t>
            </a:r>
            <a:r>
              <a:rPr lang="en-US" sz="2400" i="1" dirty="0"/>
              <a:t>t</a:t>
            </a:r>
            <a:r>
              <a:rPr lang="en-US" sz="2400" dirty="0"/>
              <a:t>-test example.</a:t>
            </a:r>
          </a:p>
          <a:p>
            <a:endParaRPr lang="en-US" sz="2400" dirty="0"/>
          </a:p>
        </p:txBody>
      </p:sp>
      <p:sp>
        <p:nvSpPr>
          <p:cNvPr id="8" name="TextBox 7"/>
          <p:cNvSpPr txBox="1"/>
          <p:nvPr/>
        </p:nvSpPr>
        <p:spPr>
          <a:xfrm>
            <a:off x="850232" y="2981672"/>
            <a:ext cx="1089866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where </a:t>
            </a:r>
            <a:r>
              <a:rPr lang="en-US" sz="2000" i="1" dirty="0"/>
              <a:t>X</a:t>
            </a:r>
            <a:r>
              <a:rPr lang="en-US" sz="2000" i="1" baseline="-25000" dirty="0"/>
              <a:t>i</a:t>
            </a:r>
            <a:r>
              <a:rPr lang="en-US" sz="2000" i="1" dirty="0"/>
              <a:t> </a:t>
            </a:r>
            <a:r>
              <a:rPr lang="en-US" sz="2000" dirty="0"/>
              <a:t>, </a:t>
            </a:r>
            <a:r>
              <a:rPr lang="en-US" sz="2000" i="1" dirty="0"/>
              <a:t>S</a:t>
            </a:r>
            <a:r>
              <a:rPr lang="en-US" sz="2000" i="1" baseline="-25000" dirty="0"/>
              <a:t>i</a:t>
            </a:r>
            <a:r>
              <a:rPr lang="en-US" sz="2000" baseline="30000" dirty="0"/>
              <a:t>2</a:t>
            </a:r>
            <a:r>
              <a:rPr lang="en-US" sz="2000" dirty="0"/>
              <a:t>, and </a:t>
            </a:r>
            <a:r>
              <a:rPr lang="en-US" sz="2000" i="1" dirty="0" err="1"/>
              <a:t>n</a:t>
            </a:r>
            <a:r>
              <a:rPr lang="en-US" sz="2000" i="1" baseline="-25000" dirty="0" err="1"/>
              <a:t>i</a:t>
            </a:r>
            <a:r>
              <a:rPr lang="en-US" sz="2000" i="1" dirty="0"/>
              <a:t> </a:t>
            </a:r>
            <a:r>
              <a:rPr lang="en-US" sz="2000" dirty="0"/>
              <a:t>correspond to the </a:t>
            </a:r>
            <a:r>
              <a:rPr lang="en-US" sz="2000" i="1" dirty="0" err="1"/>
              <a:t>i</a:t>
            </a:r>
            <a:r>
              <a:rPr lang="en-US" sz="2000" dirty="0" err="1"/>
              <a:t>-th</a:t>
            </a:r>
            <a:r>
              <a:rPr lang="en-US" sz="2000" dirty="0"/>
              <a:t> sample mean, sample variance, and sample size</a:t>
            </a:r>
          </a:p>
          <a:p>
            <a:pPr marL="342900" indent="-342900">
              <a:buFont typeface="Arial" panose="020B0604020202020204" pitchFamily="34" charset="0"/>
              <a:buChar char="•"/>
            </a:pPr>
            <a:r>
              <a:rPr lang="en-US" sz="2000" dirty="0"/>
              <a:t>Welch’s </a:t>
            </a:r>
            <a:r>
              <a:rPr lang="en-US" sz="2000" i="1" dirty="0"/>
              <a:t>t</a:t>
            </a:r>
            <a:r>
              <a:rPr lang="en-US" sz="2000" dirty="0"/>
              <a:t>-test uses sample variance (</a:t>
            </a:r>
            <a:r>
              <a:rPr lang="en-US" sz="2000" i="1" dirty="0"/>
              <a:t>Si</a:t>
            </a:r>
            <a:r>
              <a:rPr lang="en-US" sz="2000" baseline="30000" dirty="0"/>
              <a:t>2</a:t>
            </a:r>
            <a:r>
              <a:rPr lang="en-US" sz="2000" dirty="0"/>
              <a:t>) for each population instead of the pooled sample variance.</a:t>
            </a:r>
          </a:p>
        </p:txBody>
      </p:sp>
    </p:spTree>
    <p:extLst>
      <p:ext uri="{BB962C8B-B14F-4D97-AF65-F5344CB8AC3E}">
        <p14:creationId xmlns:p14="http://schemas.microsoft.com/office/powerpoint/2010/main" val="387211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3.2.2 </a:t>
            </a:r>
            <a:r>
              <a:rPr lang="en-US" b="1" i="1" dirty="0"/>
              <a:t>Welch’s t-test (2)</a:t>
            </a:r>
            <a:endParaRPr lang="en-US" dirty="0"/>
          </a:p>
        </p:txBody>
      </p:sp>
      <p:sp>
        <p:nvSpPr>
          <p:cNvPr id="3" name="Content Placeholder 2"/>
          <p:cNvSpPr>
            <a:spLocks noGrp="1"/>
          </p:cNvSpPr>
          <p:nvPr>
            <p:ph idx="1"/>
          </p:nvPr>
        </p:nvSpPr>
        <p:spPr/>
        <p:txBody>
          <a:bodyPr/>
          <a:lstStyle/>
          <a:p>
            <a:r>
              <a:rPr lang="en-US" dirty="0"/>
              <a:t>The degrees of freedom for Welch’s </a:t>
            </a:r>
            <a:r>
              <a:rPr lang="en-US" i="1" dirty="0"/>
              <a:t>t</a:t>
            </a:r>
            <a:r>
              <a:rPr lang="en-US" dirty="0"/>
              <a:t>-test is defined in Equation 3-3.</a:t>
            </a:r>
          </a:p>
        </p:txBody>
      </p:sp>
      <p:pic>
        <p:nvPicPr>
          <p:cNvPr id="5" name="Picture 4"/>
          <p:cNvPicPr>
            <a:picLocks noChangeAspect="1"/>
          </p:cNvPicPr>
          <p:nvPr/>
        </p:nvPicPr>
        <p:blipFill>
          <a:blip r:embed="rId3"/>
          <a:stretch>
            <a:fillRect/>
          </a:stretch>
        </p:blipFill>
        <p:spPr>
          <a:xfrm>
            <a:off x="1104900" y="2433477"/>
            <a:ext cx="10714328" cy="3586323"/>
          </a:xfrm>
          <a:prstGeom prst="rect">
            <a:avLst/>
          </a:prstGeom>
        </p:spPr>
      </p:pic>
    </p:spTree>
    <p:extLst>
      <p:ext uri="{BB962C8B-B14F-4D97-AF65-F5344CB8AC3E}">
        <p14:creationId xmlns:p14="http://schemas.microsoft.com/office/powerpoint/2010/main" val="103196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3.2.2 </a:t>
            </a:r>
            <a:r>
              <a:rPr lang="en-US" b="1" i="1" dirty="0"/>
              <a:t>Welch’s t-test (3)</a:t>
            </a:r>
            <a:endParaRPr lang="en-US" dirty="0"/>
          </a:p>
        </p:txBody>
      </p:sp>
      <p:sp>
        <p:nvSpPr>
          <p:cNvPr id="3" name="Content Placeholder 2"/>
          <p:cNvSpPr>
            <a:spLocks noGrp="1"/>
          </p:cNvSpPr>
          <p:nvPr>
            <p:ph idx="1"/>
          </p:nvPr>
        </p:nvSpPr>
        <p:spPr>
          <a:xfrm>
            <a:off x="1104900" y="1600200"/>
            <a:ext cx="5282252" cy="4572000"/>
          </a:xfrm>
        </p:spPr>
        <p:txBody>
          <a:bodyPr/>
          <a:lstStyle/>
          <a:p>
            <a:r>
              <a:rPr lang="en-US" dirty="0"/>
              <a:t>A </a:t>
            </a:r>
            <a:r>
              <a:rPr lang="en-US" b="1" i="1" dirty="0"/>
              <a:t>confidence interval </a:t>
            </a:r>
            <a:r>
              <a:rPr lang="en-US" dirty="0"/>
              <a:t>is an interval estimate of a population parameter or characteristic based on sample data</a:t>
            </a:r>
          </a:p>
        </p:txBody>
      </p:sp>
      <p:pic>
        <p:nvPicPr>
          <p:cNvPr id="5" name="Picture 4"/>
          <p:cNvPicPr>
            <a:picLocks noChangeAspect="1"/>
          </p:cNvPicPr>
          <p:nvPr/>
        </p:nvPicPr>
        <p:blipFill>
          <a:blip r:embed="rId3"/>
          <a:stretch>
            <a:fillRect/>
          </a:stretch>
        </p:blipFill>
        <p:spPr>
          <a:xfrm>
            <a:off x="6549543" y="1600200"/>
            <a:ext cx="4954002" cy="3431009"/>
          </a:xfrm>
          <a:prstGeom prst="rect">
            <a:avLst/>
          </a:prstGeom>
        </p:spPr>
      </p:pic>
      <p:sp>
        <p:nvSpPr>
          <p:cNvPr id="6" name="TextBox 5"/>
          <p:cNvSpPr txBox="1"/>
          <p:nvPr/>
        </p:nvSpPr>
        <p:spPr>
          <a:xfrm>
            <a:off x="7193806" y="5248870"/>
            <a:ext cx="4309739" cy="923330"/>
          </a:xfrm>
          <a:prstGeom prst="rect">
            <a:avLst/>
          </a:prstGeom>
          <a:noFill/>
        </p:spPr>
        <p:txBody>
          <a:bodyPr wrap="square" rtlCol="0">
            <a:spAutoFit/>
          </a:bodyPr>
          <a:lstStyle/>
          <a:p>
            <a:r>
              <a:rPr lang="en-US" b="1" dirty="0"/>
              <a:t>FIGURE 3-25 </a:t>
            </a:r>
            <a:r>
              <a:rPr lang="en-US" i="1" dirty="0"/>
              <a:t>A 95% confidence interval straddling the unknown population mean μ</a:t>
            </a:r>
            <a:endParaRPr lang="en-US" dirty="0"/>
          </a:p>
        </p:txBody>
      </p:sp>
    </p:spTree>
    <p:extLst>
      <p:ext uri="{BB962C8B-B14F-4D97-AF65-F5344CB8AC3E}">
        <p14:creationId xmlns:p14="http://schemas.microsoft.com/office/powerpoint/2010/main" val="62018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3.2.2 </a:t>
            </a:r>
            <a:r>
              <a:rPr lang="en-US" b="1" i="1" dirty="0"/>
              <a:t>Welch’s t-test (4)</a:t>
            </a:r>
            <a:endParaRPr lang="en-US" dirty="0"/>
          </a:p>
        </p:txBody>
      </p:sp>
      <p:sp>
        <p:nvSpPr>
          <p:cNvPr id="3" name="Content Placeholder 2"/>
          <p:cNvSpPr>
            <a:spLocks noGrp="1"/>
          </p:cNvSpPr>
          <p:nvPr>
            <p:ph idx="1"/>
          </p:nvPr>
        </p:nvSpPr>
        <p:spPr>
          <a:xfrm>
            <a:off x="687804" y="1600200"/>
            <a:ext cx="10397778" cy="4848999"/>
          </a:xfrm>
        </p:spPr>
        <p:txBody>
          <a:bodyPr>
            <a:normAutofit fontScale="92500"/>
          </a:bodyPr>
          <a:lstStyle/>
          <a:p>
            <a:r>
              <a:rPr lang="en-US" b="1" dirty="0"/>
              <a:t>Confidence intervals </a:t>
            </a:r>
            <a:r>
              <a:rPr lang="en-US" dirty="0"/>
              <a:t>discussed again in Section 3.3.6 on ANOVA. </a:t>
            </a:r>
          </a:p>
          <a:p>
            <a:r>
              <a:rPr lang="en-US" dirty="0"/>
              <a:t>A key assumption in both the Student’s and Welch’s </a:t>
            </a:r>
            <a:r>
              <a:rPr lang="en-US" i="1" dirty="0"/>
              <a:t>t</a:t>
            </a:r>
            <a:r>
              <a:rPr lang="en-US" dirty="0"/>
              <a:t>-test is that the relevant population  attribute is normally distributed. </a:t>
            </a:r>
          </a:p>
          <a:p>
            <a:r>
              <a:rPr lang="en-US" dirty="0"/>
              <a:t>For non-normally distributed data, it is sometimes possible to transform  the collected data to approximate a normal distribution.</a:t>
            </a:r>
          </a:p>
          <a:p>
            <a:r>
              <a:rPr lang="en-US" dirty="0"/>
              <a:t>For example, taking the logarithm of a dataset  can often transform skewed data to a dataset that is at least symmetric around its mean. However, if such transformations are ineffective, there are tests like the Wilcoxon rank-sum test that can be applied to see if two population distributions are different.</a:t>
            </a:r>
          </a:p>
        </p:txBody>
      </p:sp>
    </p:spTree>
    <p:extLst>
      <p:ext uri="{BB962C8B-B14F-4D97-AF65-F5344CB8AC3E}">
        <p14:creationId xmlns:p14="http://schemas.microsoft.com/office/powerpoint/2010/main" val="388433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Introduction to R (5)</a:t>
            </a:r>
            <a:endParaRPr lang="en-US" dirty="0"/>
          </a:p>
        </p:txBody>
      </p:sp>
      <p:sp>
        <p:nvSpPr>
          <p:cNvPr id="3" name="Content Placeholder 2"/>
          <p:cNvSpPr>
            <a:spLocks noGrp="1"/>
          </p:cNvSpPr>
          <p:nvPr>
            <p:ph idx="1"/>
          </p:nvPr>
        </p:nvSpPr>
        <p:spPr>
          <a:xfrm>
            <a:off x="1104900" y="1600200"/>
            <a:ext cx="9982200" cy="759023"/>
          </a:xfrm>
        </p:spPr>
        <p:txBody>
          <a:bodyPr>
            <a:normAutofit/>
          </a:bodyPr>
          <a:lstStyle/>
          <a:p>
            <a:r>
              <a:rPr lang="en-US" b="1" dirty="0"/>
              <a:t>lm() </a:t>
            </a:r>
            <a:r>
              <a:rPr lang="en-US" dirty="0"/>
              <a:t>function use for linear regression modeling process</a:t>
            </a:r>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1363673" y="2359223"/>
            <a:ext cx="7833472" cy="3058938"/>
          </a:xfrm>
          <a:prstGeom prst="rect">
            <a:avLst/>
          </a:prstGeom>
        </p:spPr>
      </p:pic>
      <p:sp>
        <p:nvSpPr>
          <p:cNvPr id="4" name="TextBox 3"/>
          <p:cNvSpPr txBox="1"/>
          <p:nvPr/>
        </p:nvSpPr>
        <p:spPr>
          <a:xfrm>
            <a:off x="1104900" y="5632172"/>
            <a:ext cx="9786013"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intercept and slope values are –154.1 and 166.2, respectively, for the fitted linear equation</a:t>
            </a:r>
          </a:p>
        </p:txBody>
      </p:sp>
    </p:spTree>
    <p:extLst>
      <p:ext uri="{BB962C8B-B14F-4D97-AF65-F5344CB8AC3E}">
        <p14:creationId xmlns:p14="http://schemas.microsoft.com/office/powerpoint/2010/main" val="296556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3.3 Wilcoxon Rank-Sum Test (1)</a:t>
            </a:r>
            <a:endParaRPr lang="en-US" dirty="0"/>
          </a:p>
        </p:txBody>
      </p:sp>
      <p:sp>
        <p:nvSpPr>
          <p:cNvPr id="3" name="Content Placeholder 2"/>
          <p:cNvSpPr>
            <a:spLocks noGrp="1"/>
          </p:cNvSpPr>
          <p:nvPr>
            <p:ph idx="1"/>
          </p:nvPr>
        </p:nvSpPr>
        <p:spPr>
          <a:xfrm>
            <a:off x="1104899" y="1600200"/>
            <a:ext cx="10618527" cy="5046260"/>
          </a:xfrm>
        </p:spPr>
        <p:txBody>
          <a:bodyPr>
            <a:normAutofit/>
          </a:bodyPr>
          <a:lstStyle/>
          <a:p>
            <a:r>
              <a:rPr lang="en-US" b="1" i="1" dirty="0"/>
              <a:t>Wilcoxon rank-sum test </a:t>
            </a:r>
            <a:r>
              <a:rPr lang="en-US" dirty="0"/>
              <a:t>is a nonparametric hypothesis test that checks whether two populations are identically distributed</a:t>
            </a:r>
          </a:p>
          <a:p>
            <a:r>
              <a:rPr lang="en-US" dirty="0"/>
              <a:t>Let the two populations again be </a:t>
            </a:r>
            <a:r>
              <a:rPr lang="en-US" i="1" dirty="0"/>
              <a:t>pop1 </a:t>
            </a:r>
            <a:r>
              <a:rPr lang="en-US" dirty="0"/>
              <a:t>and </a:t>
            </a:r>
            <a:r>
              <a:rPr lang="en-US" i="1" dirty="0"/>
              <a:t>pop2</a:t>
            </a:r>
            <a:r>
              <a:rPr lang="en-US" dirty="0"/>
              <a:t>, with independently random samples of size </a:t>
            </a:r>
            <a:r>
              <a:rPr lang="en-US" i="1" dirty="0"/>
              <a:t>n</a:t>
            </a:r>
            <a:r>
              <a:rPr lang="en-US" dirty="0"/>
              <a:t>1 and </a:t>
            </a:r>
            <a:r>
              <a:rPr lang="en-US" i="1" dirty="0"/>
              <a:t>n</a:t>
            </a:r>
            <a:r>
              <a:rPr lang="en-US" dirty="0"/>
              <a:t>2 respectively. The total number of observations is then </a:t>
            </a:r>
            <a:r>
              <a:rPr lang="en-US" i="1" dirty="0"/>
              <a:t>N </a:t>
            </a:r>
            <a:r>
              <a:rPr lang="en-US" dirty="0"/>
              <a:t>=</a:t>
            </a:r>
            <a:r>
              <a:rPr lang="en-US" i="1" dirty="0"/>
              <a:t>n</a:t>
            </a:r>
            <a:r>
              <a:rPr lang="en-US" dirty="0"/>
              <a:t>1 + n2</a:t>
            </a:r>
          </a:p>
          <a:p>
            <a:r>
              <a:rPr lang="en-US" dirty="0"/>
              <a:t>Wilcoxon rank-sum test determines the significance of the observed rank-sums. </a:t>
            </a:r>
          </a:p>
          <a:p>
            <a:r>
              <a:rPr lang="en-US" dirty="0"/>
              <a:t>Following R code performs the test on the same dataset used for the previous </a:t>
            </a:r>
            <a:r>
              <a:rPr lang="en-US" i="1" dirty="0"/>
              <a:t>t</a:t>
            </a:r>
            <a:r>
              <a:rPr lang="en-US" dirty="0"/>
              <a:t>-test.</a:t>
            </a:r>
          </a:p>
          <a:p>
            <a:pPr marL="0" indent="0">
              <a:buNone/>
            </a:pPr>
            <a:r>
              <a:rPr lang="en-US" dirty="0"/>
              <a:t>    </a:t>
            </a:r>
            <a:r>
              <a:rPr lang="en-US" b="1" dirty="0" err="1"/>
              <a:t>wilcox.test</a:t>
            </a:r>
            <a:r>
              <a:rPr lang="en-US" b="1" dirty="0"/>
              <a:t>(x, y, conf.int = TRUE)</a:t>
            </a:r>
          </a:p>
        </p:txBody>
      </p:sp>
    </p:spTree>
    <p:extLst>
      <p:ext uri="{BB962C8B-B14F-4D97-AF65-F5344CB8AC3E}">
        <p14:creationId xmlns:p14="http://schemas.microsoft.com/office/powerpoint/2010/main" val="293684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3.3 Wilcoxon Rank-Sum Test (2)</a:t>
            </a:r>
            <a:endParaRPr lang="en-US" dirty="0"/>
          </a:p>
        </p:txBody>
      </p:sp>
      <p:sp>
        <p:nvSpPr>
          <p:cNvPr id="3" name="Content Placeholder 2"/>
          <p:cNvSpPr>
            <a:spLocks noGrp="1"/>
          </p:cNvSpPr>
          <p:nvPr>
            <p:ph idx="1"/>
          </p:nvPr>
        </p:nvSpPr>
        <p:spPr/>
        <p:txBody>
          <a:bodyPr>
            <a:normAutofit fontScale="92500"/>
          </a:bodyPr>
          <a:lstStyle/>
          <a:p>
            <a:r>
              <a:rPr lang="en-US" dirty="0" err="1"/>
              <a:t>wilcox.test</a:t>
            </a:r>
            <a:r>
              <a:rPr lang="en-US" dirty="0"/>
              <a:t>() function ranks observations, determines the respective rank-sums corresponding to each population’s sample, and then determines the probability of such rank-sums of such magnitude being observed assuming that the population distributions are identical. </a:t>
            </a:r>
          </a:p>
          <a:p>
            <a:r>
              <a:rPr lang="en-US" dirty="0"/>
              <a:t>In this example, the probability is given by the </a:t>
            </a:r>
            <a:r>
              <a:rPr lang="en-US" i="1" dirty="0"/>
              <a:t>p</a:t>
            </a:r>
            <a:r>
              <a:rPr lang="en-US" dirty="0"/>
              <a:t>-value of 0.04903. </a:t>
            </a:r>
          </a:p>
          <a:p>
            <a:r>
              <a:rPr lang="en-US" dirty="0"/>
              <a:t>Thus, the null hypothesis would be rejected at a 0.05 significance level. The reader is cautioned against interpreting that one hypothesis test is clearly better than another test based solely on the examples given in this section.</a:t>
            </a:r>
          </a:p>
        </p:txBody>
      </p:sp>
    </p:spTree>
    <p:extLst>
      <p:ext uri="{BB962C8B-B14F-4D97-AF65-F5344CB8AC3E}">
        <p14:creationId xmlns:p14="http://schemas.microsoft.com/office/powerpoint/2010/main" val="321046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3.4 Type I and Type II Errors (1)</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600200"/>
            <a:ext cx="8820421" cy="4610951"/>
          </a:xfrm>
          <a:prstGeom prst="rect">
            <a:avLst/>
          </a:prstGeom>
        </p:spPr>
      </p:pic>
    </p:spTree>
    <p:extLst>
      <p:ext uri="{BB962C8B-B14F-4D97-AF65-F5344CB8AC3E}">
        <p14:creationId xmlns:p14="http://schemas.microsoft.com/office/powerpoint/2010/main" val="81727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3.4 Type I and Type II Errors (2)</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significance level </a:t>
            </a:r>
            <a:r>
              <a:rPr lang="en-US" dirty="0"/>
              <a:t>mentioned in the Student’s </a:t>
            </a:r>
            <a:r>
              <a:rPr lang="en-US" i="1" dirty="0"/>
              <a:t>t</a:t>
            </a:r>
            <a:r>
              <a:rPr lang="en-US" dirty="0"/>
              <a:t>-test discussion is equivalent to the type I error. </a:t>
            </a:r>
          </a:p>
          <a:p>
            <a:r>
              <a:rPr lang="en-US" dirty="0"/>
              <a:t>For a significance level such as </a:t>
            </a:r>
            <a:r>
              <a:rPr lang="en-US" i="1" dirty="0"/>
              <a:t>α</a:t>
            </a:r>
            <a:r>
              <a:rPr lang="en-US" dirty="0"/>
              <a:t>=0.05, if null hypothesis (</a:t>
            </a:r>
            <a:r>
              <a:rPr lang="en-US" i="1" dirty="0"/>
              <a:t>μ</a:t>
            </a:r>
            <a:r>
              <a:rPr lang="en-US" dirty="0"/>
              <a:t>1=  </a:t>
            </a:r>
            <a:r>
              <a:rPr lang="en-US" i="1" dirty="0"/>
              <a:t>μ</a:t>
            </a:r>
            <a:r>
              <a:rPr lang="en-US" dirty="0"/>
              <a:t>2) is TRUE, there is a 5% chance that the observed </a:t>
            </a:r>
            <a:r>
              <a:rPr lang="en-US" i="1" dirty="0"/>
              <a:t>T </a:t>
            </a:r>
            <a:r>
              <a:rPr lang="en-US" dirty="0"/>
              <a:t>value based on the sample data will be large enough to reject the null hypothesis. </a:t>
            </a:r>
          </a:p>
          <a:p>
            <a:r>
              <a:rPr lang="en-US" dirty="0"/>
              <a:t>By selecting n appropriate significance level, probability of committing a type I error can be defined before any data is collected or analyzed. </a:t>
            </a:r>
          </a:p>
          <a:p>
            <a:r>
              <a:rPr lang="en-US" dirty="0"/>
              <a:t>probability of committing a Type II error is somewhat more difficult to determine. If two population means are truly not equal, probability of committing a type II error will depend on how far apart the means truly are. To reduce the probability of a type II error to a reasonable level, it is often necessary to increase the sample size</a:t>
            </a:r>
          </a:p>
        </p:txBody>
      </p:sp>
    </p:spTree>
    <p:extLst>
      <p:ext uri="{BB962C8B-B14F-4D97-AF65-F5344CB8AC3E}">
        <p14:creationId xmlns:p14="http://schemas.microsoft.com/office/powerpoint/2010/main" val="300531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3.5 Power and Sample Size</a:t>
            </a:r>
          </a:p>
        </p:txBody>
      </p:sp>
      <p:sp>
        <p:nvSpPr>
          <p:cNvPr id="3" name="Content Placeholder 2"/>
          <p:cNvSpPr>
            <a:spLocks noGrp="1"/>
          </p:cNvSpPr>
          <p:nvPr>
            <p:ph idx="1"/>
          </p:nvPr>
        </p:nvSpPr>
        <p:spPr>
          <a:xfrm>
            <a:off x="955343" y="1407694"/>
            <a:ext cx="5493584" cy="5151120"/>
          </a:xfrm>
        </p:spPr>
        <p:txBody>
          <a:bodyPr>
            <a:noAutofit/>
          </a:bodyPr>
          <a:lstStyle/>
          <a:p>
            <a:r>
              <a:rPr lang="en-US" sz="2400" b="1" i="1" dirty="0"/>
              <a:t>power </a:t>
            </a:r>
            <a:r>
              <a:rPr lang="en-US" sz="2400" dirty="0"/>
              <a:t>of a test is the probability of correctly rejecting the null hypothesis denoted by 1−</a:t>
            </a:r>
            <a:r>
              <a:rPr lang="en-US" sz="2400" i="1" dirty="0"/>
              <a:t>β</a:t>
            </a:r>
            <a:r>
              <a:rPr lang="en-US" sz="2400" dirty="0"/>
              <a:t>, where </a:t>
            </a:r>
            <a:r>
              <a:rPr lang="en-US" sz="2400" i="1" dirty="0"/>
              <a:t>β </a:t>
            </a:r>
            <a:r>
              <a:rPr lang="en-US" sz="2400" dirty="0"/>
              <a:t>is probability of a type II error. </a:t>
            </a:r>
          </a:p>
          <a:p>
            <a:r>
              <a:rPr lang="en-US" sz="2400" dirty="0"/>
              <a:t>In general, the magnitude of the difference is known as the </a:t>
            </a:r>
            <a:r>
              <a:rPr lang="en-US" sz="2400" b="1" i="1" dirty="0"/>
              <a:t>effect size</a:t>
            </a:r>
            <a:r>
              <a:rPr lang="en-US" sz="2400" dirty="0"/>
              <a:t>. As the sample size becomes larger, it is easier to detect a given effect size, </a:t>
            </a:r>
            <a:r>
              <a:rPr lang="en-US" sz="2400" i="1" dirty="0"/>
              <a:t>δ</a:t>
            </a:r>
            <a:r>
              <a:rPr lang="en-US" sz="2400" dirty="0"/>
              <a:t>, as illustrated in Figure 3-26.</a:t>
            </a:r>
          </a:p>
        </p:txBody>
      </p:sp>
      <p:pic>
        <p:nvPicPr>
          <p:cNvPr id="4" name="Picture 3"/>
          <p:cNvPicPr>
            <a:picLocks noChangeAspect="1"/>
          </p:cNvPicPr>
          <p:nvPr/>
        </p:nvPicPr>
        <p:blipFill>
          <a:blip r:embed="rId2"/>
          <a:stretch>
            <a:fillRect/>
          </a:stretch>
        </p:blipFill>
        <p:spPr>
          <a:xfrm>
            <a:off x="6430618" y="1600200"/>
            <a:ext cx="5728704" cy="2743200"/>
          </a:xfrm>
          <a:prstGeom prst="rect">
            <a:avLst/>
          </a:prstGeom>
        </p:spPr>
      </p:pic>
      <p:sp>
        <p:nvSpPr>
          <p:cNvPr id="5" name="TextBox 4"/>
          <p:cNvSpPr txBox="1"/>
          <p:nvPr/>
        </p:nvSpPr>
        <p:spPr>
          <a:xfrm>
            <a:off x="7940041" y="4770438"/>
            <a:ext cx="3276600" cy="923330"/>
          </a:xfrm>
          <a:prstGeom prst="rect">
            <a:avLst/>
          </a:prstGeom>
          <a:noFill/>
        </p:spPr>
        <p:txBody>
          <a:bodyPr wrap="square" rtlCol="0">
            <a:spAutoFit/>
          </a:bodyPr>
          <a:lstStyle/>
          <a:p>
            <a:r>
              <a:rPr lang="en-US" b="1" dirty="0"/>
              <a:t>FIGURE 3-26 </a:t>
            </a:r>
            <a:r>
              <a:rPr lang="en-US" i="1" dirty="0"/>
              <a:t>A larger sample size better identifies a fixed effect size</a:t>
            </a:r>
            <a:endParaRPr lang="en-US" dirty="0"/>
          </a:p>
        </p:txBody>
      </p:sp>
    </p:spTree>
    <p:extLst>
      <p:ext uri="{BB962C8B-B14F-4D97-AF65-F5344CB8AC3E}">
        <p14:creationId xmlns:p14="http://schemas.microsoft.com/office/powerpoint/2010/main" val="306064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(1)</a:t>
            </a:r>
            <a:endParaRPr lang="en-US" dirty="0"/>
          </a:p>
        </p:txBody>
      </p:sp>
      <p:sp>
        <p:nvSpPr>
          <p:cNvPr id="3" name="Content Placeholder 2"/>
          <p:cNvSpPr>
            <a:spLocks noGrp="1"/>
          </p:cNvSpPr>
          <p:nvPr>
            <p:ph idx="1"/>
          </p:nvPr>
        </p:nvSpPr>
        <p:spPr>
          <a:xfrm>
            <a:off x="1104899" y="1600200"/>
            <a:ext cx="10468401" cy="4572000"/>
          </a:xfrm>
        </p:spPr>
        <p:txBody>
          <a:bodyPr>
            <a:normAutofit fontScale="92500" lnSpcReduction="20000"/>
          </a:bodyPr>
          <a:lstStyle/>
          <a:p>
            <a:r>
              <a:rPr lang="en-US" i="1" dirty="0"/>
              <a:t>Hypothesis tests </a:t>
            </a:r>
            <a:r>
              <a:rPr lang="en-US" dirty="0"/>
              <a:t>presented are good for analyzing means between two populations. What if there are more than two populations? Consider an example of testing the impact of nutrition and exercise on 60 candidates between age 18 and 50. Candidates are randomly split into six groups, each assigned with a different weight loss strategy, and the goal is to determine which strategy is the most effective.</a:t>
            </a:r>
          </a:p>
          <a:p>
            <a:pPr lvl="1"/>
            <a:r>
              <a:rPr lang="en-US" dirty="0"/>
              <a:t>Group 1 only eats junk food.</a:t>
            </a:r>
          </a:p>
          <a:p>
            <a:pPr lvl="1"/>
            <a:r>
              <a:rPr lang="en-US" dirty="0"/>
              <a:t>Group 2 only eats healthy food.</a:t>
            </a:r>
          </a:p>
          <a:p>
            <a:pPr lvl="1"/>
            <a:r>
              <a:rPr lang="en-US" dirty="0"/>
              <a:t>Group 3 eats junk food and does cardio exercise every other day.</a:t>
            </a:r>
          </a:p>
          <a:p>
            <a:pPr lvl="1"/>
            <a:r>
              <a:rPr lang="en-US" dirty="0"/>
              <a:t>Group 4 eats healthy food and does cardio exercise every other day.</a:t>
            </a:r>
          </a:p>
          <a:p>
            <a:pPr lvl="1"/>
            <a:r>
              <a:rPr lang="en-US" dirty="0"/>
              <a:t>Group 5 eats junk food and does both cardio and strength training every other day.</a:t>
            </a:r>
          </a:p>
          <a:p>
            <a:pPr lvl="1"/>
            <a:r>
              <a:rPr lang="en-US" dirty="0"/>
              <a:t>Group 6 eats healthy food and does both cardio and strength training every other day.</a:t>
            </a:r>
          </a:p>
        </p:txBody>
      </p:sp>
    </p:spTree>
    <p:extLst>
      <p:ext uri="{BB962C8B-B14F-4D97-AF65-F5344CB8AC3E}">
        <p14:creationId xmlns:p14="http://schemas.microsoft.com/office/powerpoint/2010/main" val="428164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(2)</a:t>
            </a:r>
            <a:endParaRPr lang="en-US" dirty="0"/>
          </a:p>
        </p:txBody>
      </p:sp>
      <p:sp>
        <p:nvSpPr>
          <p:cNvPr id="3" name="Content Placeholder 2"/>
          <p:cNvSpPr>
            <a:spLocks noGrp="1"/>
          </p:cNvSpPr>
          <p:nvPr>
            <p:ph idx="1"/>
          </p:nvPr>
        </p:nvSpPr>
        <p:spPr>
          <a:xfrm>
            <a:off x="1104900" y="1508760"/>
            <a:ext cx="9982200" cy="5120640"/>
          </a:xfrm>
        </p:spPr>
        <p:txBody>
          <a:bodyPr>
            <a:normAutofit fontScale="70000" lnSpcReduction="20000"/>
          </a:bodyPr>
          <a:lstStyle/>
          <a:p>
            <a:r>
              <a:rPr lang="en-US" dirty="0"/>
              <a:t>Multiple </a:t>
            </a:r>
            <a:r>
              <a:rPr lang="en-US" i="1" dirty="0"/>
              <a:t>t</a:t>
            </a:r>
            <a:r>
              <a:rPr lang="en-US" dirty="0"/>
              <a:t>-tests could be applied to each pair of weight loss strategies. In this example, the weight loss of Group 1 is compared with the weight loss of Group 2, 3, 4, 5, or 6. Similarly, the weight loss of Group 2 is compared with that of the next 4 groups. Therefore, a total of 15 </a:t>
            </a:r>
            <a:r>
              <a:rPr lang="en-US" i="1" dirty="0"/>
              <a:t>t</a:t>
            </a:r>
            <a:r>
              <a:rPr lang="en-US" dirty="0"/>
              <a:t>-tests would be performed.</a:t>
            </a:r>
          </a:p>
          <a:p>
            <a:r>
              <a:rPr lang="en-US" dirty="0"/>
              <a:t>However, multiple </a:t>
            </a:r>
            <a:r>
              <a:rPr lang="en-US" i="1" dirty="0"/>
              <a:t>t</a:t>
            </a:r>
            <a:r>
              <a:rPr lang="en-US" dirty="0"/>
              <a:t>-tests may not perform well on several populations for two reasons. </a:t>
            </a:r>
          </a:p>
          <a:p>
            <a:pPr lvl="1"/>
            <a:r>
              <a:rPr lang="en-US" dirty="0"/>
              <a:t>First, number of </a:t>
            </a:r>
            <a:r>
              <a:rPr lang="en-US" i="1" dirty="0"/>
              <a:t>t</a:t>
            </a:r>
            <a:r>
              <a:rPr lang="en-US" dirty="0"/>
              <a:t>-tests increases as number of groups increases, analysis using the multiple </a:t>
            </a:r>
            <a:r>
              <a:rPr lang="en-US" i="1" dirty="0"/>
              <a:t>t</a:t>
            </a:r>
            <a:r>
              <a:rPr lang="en-US" dirty="0"/>
              <a:t>-tests becomes cognitively more difficult. </a:t>
            </a:r>
          </a:p>
          <a:p>
            <a:pPr lvl="1"/>
            <a:r>
              <a:rPr lang="en-US" dirty="0"/>
              <a:t>Second, by doing a greater number of analyses, probability of committing at least one </a:t>
            </a:r>
            <a:r>
              <a:rPr lang="en-US" b="1" dirty="0"/>
              <a:t>type I error </a:t>
            </a:r>
            <a:r>
              <a:rPr lang="en-US" dirty="0"/>
              <a:t>somewhere in the analysis greatly increases.</a:t>
            </a:r>
          </a:p>
          <a:p>
            <a:r>
              <a:rPr lang="en-US" b="1" i="1" dirty="0"/>
              <a:t>ANOVA (</a:t>
            </a:r>
            <a:r>
              <a:rPr lang="en-US" dirty="0"/>
              <a:t>Analysis of Variance) designed to address these issues. ANOVA is a generalization of the hypothesis testing of difference of two population means. </a:t>
            </a:r>
          </a:p>
          <a:p>
            <a:r>
              <a:rPr lang="en-US" dirty="0"/>
              <a:t>ANOVA tests if any of the population means differ from the other population means. </a:t>
            </a:r>
          </a:p>
          <a:p>
            <a:pPr lvl="1"/>
            <a:r>
              <a:rPr lang="en-US" b="1" dirty="0"/>
              <a:t>The null hypothesis</a:t>
            </a:r>
            <a:r>
              <a:rPr lang="en-US" dirty="0"/>
              <a:t> is that all the population means are equal. </a:t>
            </a:r>
            <a:r>
              <a:rPr lang="pt-BR" b="1" i="1" dirty="0"/>
              <a:t>H0</a:t>
            </a:r>
            <a:r>
              <a:rPr lang="pt-BR" dirty="0"/>
              <a:t>: </a:t>
            </a:r>
            <a:r>
              <a:rPr lang="pt-BR" i="1" dirty="0"/>
              <a:t>μ1= μ</a:t>
            </a:r>
            <a:r>
              <a:rPr lang="pt-BR" dirty="0"/>
              <a:t>2 = =…=</a:t>
            </a:r>
            <a:r>
              <a:rPr lang="pt-BR" i="1" dirty="0"/>
              <a:t>μn</a:t>
            </a:r>
            <a:endParaRPr lang="en-US" dirty="0"/>
          </a:p>
          <a:p>
            <a:pPr lvl="1"/>
            <a:r>
              <a:rPr lang="en-US" b="1" dirty="0"/>
              <a:t>Alternative hypothesis</a:t>
            </a:r>
            <a:r>
              <a:rPr lang="en-US" dirty="0"/>
              <a:t> is that at least one pair of the population means is not equal. </a:t>
            </a:r>
            <a:r>
              <a:rPr lang="en-US" b="1" i="1" dirty="0"/>
              <a:t>HA</a:t>
            </a:r>
            <a:r>
              <a:rPr lang="en-US" dirty="0"/>
              <a:t>: </a:t>
            </a:r>
            <a:r>
              <a:rPr lang="en-US" i="1" dirty="0" err="1"/>
              <a:t>μi</a:t>
            </a:r>
            <a:r>
              <a:rPr lang="en-US" i="1" dirty="0"/>
              <a:t> </a:t>
            </a:r>
            <a:r>
              <a:rPr lang="en-US" dirty="0"/>
              <a:t>≠ </a:t>
            </a:r>
            <a:r>
              <a:rPr lang="pt-BR" i="1" dirty="0"/>
              <a:t>μj </a:t>
            </a:r>
            <a:r>
              <a:rPr lang="en-US" dirty="0"/>
              <a:t>for at least one pair of </a:t>
            </a:r>
            <a:r>
              <a:rPr lang="en-US" i="1" dirty="0" err="1"/>
              <a:t>i</a:t>
            </a:r>
            <a:r>
              <a:rPr lang="en-US" dirty="0"/>
              <a:t>, </a:t>
            </a:r>
            <a:r>
              <a:rPr lang="en-US" i="1" dirty="0"/>
              <a:t>j</a:t>
            </a:r>
            <a:endParaRPr lang="en-US" dirty="0"/>
          </a:p>
        </p:txBody>
      </p:sp>
    </p:spTree>
    <p:extLst>
      <p:ext uri="{BB962C8B-B14F-4D97-AF65-F5344CB8AC3E}">
        <p14:creationId xmlns:p14="http://schemas.microsoft.com/office/powerpoint/2010/main" val="15466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(3)</a:t>
            </a:r>
            <a:endParaRPr lang="en-US" dirty="0"/>
          </a:p>
        </p:txBody>
      </p:sp>
      <p:sp>
        <p:nvSpPr>
          <p:cNvPr id="3" name="Content Placeholder 2"/>
          <p:cNvSpPr>
            <a:spLocks noGrp="1"/>
          </p:cNvSpPr>
          <p:nvPr>
            <p:ph idx="1"/>
          </p:nvPr>
        </p:nvSpPr>
        <p:spPr>
          <a:xfrm>
            <a:off x="1233601" y="3091526"/>
            <a:ext cx="10831019" cy="2698845"/>
          </a:xfrm>
        </p:spPr>
        <p:txBody>
          <a:bodyPr>
            <a:noAutofit/>
          </a:bodyPr>
          <a:lstStyle/>
          <a:p>
            <a:r>
              <a:rPr lang="en-US" sz="1600" dirty="0"/>
              <a:t>k: total number of populations</a:t>
            </a:r>
          </a:p>
          <a:p>
            <a:r>
              <a:rPr lang="en-US" sz="1600" dirty="0"/>
              <a:t>N: total number of samples is randomly split into k groups</a:t>
            </a:r>
          </a:p>
          <a:p>
            <a:r>
              <a:rPr lang="en-US" sz="1600" i="1" dirty="0" err="1"/>
              <a:t>n</a:t>
            </a:r>
            <a:r>
              <a:rPr lang="en-US" sz="1600" i="1" baseline="-25000" dirty="0" err="1"/>
              <a:t>i</a:t>
            </a:r>
            <a:r>
              <a:rPr lang="en-US" sz="1600" i="1" baseline="-25000" dirty="0"/>
              <a:t>  </a:t>
            </a:r>
            <a:r>
              <a:rPr lang="en-US" sz="1600" dirty="0"/>
              <a:t>number of samples in the </a:t>
            </a:r>
            <a:r>
              <a:rPr lang="en-US" sz="1600" i="1" dirty="0" err="1"/>
              <a:t>i</a:t>
            </a:r>
            <a:r>
              <a:rPr lang="en-US" sz="1600" dirty="0" err="1"/>
              <a:t>-th</a:t>
            </a:r>
            <a:r>
              <a:rPr lang="en-US" sz="1600" dirty="0"/>
              <a:t> group</a:t>
            </a:r>
          </a:p>
          <a:p>
            <a:r>
              <a:rPr lang="en-US" sz="1600" i="1" dirty="0"/>
              <a:t>X</a:t>
            </a:r>
            <a:r>
              <a:rPr lang="en-US" sz="1600" i="1" baseline="-25000" dirty="0"/>
              <a:t>i </a:t>
            </a:r>
            <a:r>
              <a:rPr lang="en-US" sz="1600" dirty="0"/>
              <a:t>mean of the group, </a:t>
            </a:r>
            <a:r>
              <a:rPr lang="en-US" sz="1600" i="1" dirty="0" err="1"/>
              <a:t>i</a:t>
            </a:r>
            <a:r>
              <a:rPr lang="en-US" sz="1600" dirty="0"/>
              <a:t>∈[1,</a:t>
            </a:r>
            <a:r>
              <a:rPr lang="en-US" sz="1600" i="1" dirty="0"/>
              <a:t>k</a:t>
            </a:r>
            <a:r>
              <a:rPr lang="en-US" sz="1600" dirty="0"/>
              <a:t>] </a:t>
            </a:r>
          </a:p>
          <a:p>
            <a:r>
              <a:rPr lang="en-US" sz="1600" i="1" dirty="0"/>
              <a:t>X</a:t>
            </a:r>
            <a:r>
              <a:rPr lang="en-US" sz="1600" i="1" baseline="-25000" dirty="0"/>
              <a:t>0</a:t>
            </a:r>
            <a:r>
              <a:rPr lang="en-US" sz="1600" i="1" dirty="0"/>
              <a:t> </a:t>
            </a:r>
            <a:r>
              <a:rPr lang="en-US" sz="1600" dirty="0"/>
              <a:t>mean of all the samples</a:t>
            </a:r>
          </a:p>
          <a:p>
            <a:r>
              <a:rPr lang="en-US" sz="1600" i="1" dirty="0"/>
              <a:t>S</a:t>
            </a:r>
            <a:r>
              <a:rPr lang="en-US" sz="1600" i="1" baseline="30000" dirty="0"/>
              <a:t>2</a:t>
            </a:r>
            <a:r>
              <a:rPr lang="en-US" sz="900" i="1" dirty="0"/>
              <a:t>B </a:t>
            </a:r>
            <a:r>
              <a:rPr lang="en-US" sz="1600" dirty="0"/>
              <a:t>(</a:t>
            </a:r>
            <a:r>
              <a:rPr lang="en-US" sz="1600" b="1" i="1" dirty="0"/>
              <a:t>between-groups mean sum of squares</a:t>
            </a:r>
            <a:r>
              <a:rPr lang="en-US" sz="1600" dirty="0"/>
              <a:t>) an estimate of the </a:t>
            </a:r>
            <a:r>
              <a:rPr lang="en-US" sz="1600" b="1" i="1" dirty="0"/>
              <a:t>between-groups variance </a:t>
            </a:r>
            <a:r>
              <a:rPr lang="en-US" sz="1600" dirty="0"/>
              <a:t>measures how the population means vary with respect to the grand mean, or the mean spread across all the populations</a:t>
            </a:r>
            <a:endParaRPr lang="en-US" sz="1600" i="1" dirty="0"/>
          </a:p>
        </p:txBody>
      </p:sp>
      <p:cxnSp>
        <p:nvCxnSpPr>
          <p:cNvPr id="5" name="Straight Connector 4"/>
          <p:cNvCxnSpPr/>
          <p:nvPr/>
        </p:nvCxnSpPr>
        <p:spPr>
          <a:xfrm flipV="1">
            <a:off x="1473949" y="4845574"/>
            <a:ext cx="191069" cy="136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473939" y="4409266"/>
            <a:ext cx="191069" cy="136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04900" y="1460310"/>
            <a:ext cx="1061852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Section 3.3.2, “Difference of Means,” each population is assumed to be normally distributed with the same variance.</a:t>
            </a:r>
          </a:p>
          <a:p>
            <a:pPr marL="342900" indent="-342900">
              <a:buFont typeface="Arial" panose="020B0604020202020204" pitchFamily="34" charset="0"/>
              <a:buChar char="•"/>
            </a:pPr>
            <a:r>
              <a:rPr lang="en-US" sz="2000" dirty="0"/>
              <a:t>The first thing to calculate for the ANOVA is the test statistic. The goal is to test whether the clusters formed by each population are more tightly grouped than the spread across all the populations</a:t>
            </a:r>
          </a:p>
        </p:txBody>
      </p:sp>
      <p:pic>
        <p:nvPicPr>
          <p:cNvPr id="9" name="Picture 8"/>
          <p:cNvPicPr>
            <a:picLocks noChangeAspect="1"/>
          </p:cNvPicPr>
          <p:nvPr/>
        </p:nvPicPr>
        <p:blipFill>
          <a:blip r:embed="rId2"/>
          <a:stretch>
            <a:fillRect/>
          </a:stretch>
        </p:blipFill>
        <p:spPr>
          <a:xfrm>
            <a:off x="2516494" y="5904423"/>
            <a:ext cx="6449325" cy="809738"/>
          </a:xfrm>
          <a:prstGeom prst="rect">
            <a:avLst/>
          </a:prstGeom>
        </p:spPr>
      </p:pic>
    </p:spTree>
    <p:extLst>
      <p:ext uri="{BB962C8B-B14F-4D97-AF65-F5344CB8AC3E}">
        <p14:creationId xmlns:p14="http://schemas.microsoft.com/office/powerpoint/2010/main" val="38721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(4)</a:t>
            </a:r>
            <a:endParaRPr lang="en-US" dirty="0"/>
          </a:p>
        </p:txBody>
      </p:sp>
      <p:sp>
        <p:nvSpPr>
          <p:cNvPr id="3" name="Content Placeholder 2"/>
          <p:cNvSpPr>
            <a:spLocks noGrp="1"/>
          </p:cNvSpPr>
          <p:nvPr>
            <p:ph idx="1"/>
          </p:nvPr>
        </p:nvSpPr>
        <p:spPr>
          <a:xfrm>
            <a:off x="1104900" y="1600200"/>
            <a:ext cx="9982200" cy="760863"/>
          </a:xfrm>
        </p:spPr>
        <p:txBody>
          <a:bodyPr>
            <a:normAutofit fontScale="92500" lnSpcReduction="10000"/>
          </a:bodyPr>
          <a:lstStyle/>
          <a:p>
            <a:r>
              <a:rPr lang="en-US" i="1" dirty="0"/>
              <a:t>S</a:t>
            </a:r>
            <a:r>
              <a:rPr lang="en-US" i="1" baseline="30000" dirty="0"/>
              <a:t>2</a:t>
            </a:r>
            <a:r>
              <a:rPr lang="en-US" i="1" baseline="-25000" dirty="0"/>
              <a:t>W</a:t>
            </a:r>
            <a:r>
              <a:rPr lang="en-US" i="1" baseline="30000" dirty="0"/>
              <a:t>:</a:t>
            </a:r>
            <a:r>
              <a:rPr lang="en-US" i="1" dirty="0"/>
              <a:t>within-group mean sum of squares </a:t>
            </a:r>
            <a:r>
              <a:rPr lang="en-US" dirty="0"/>
              <a:t>is an estimate of the </a:t>
            </a:r>
            <a:r>
              <a:rPr lang="en-US" b="1" i="1" dirty="0"/>
              <a:t>within-group variance</a:t>
            </a:r>
            <a:endParaRPr lang="en-US" i="1" baseline="-25000" dirty="0"/>
          </a:p>
        </p:txBody>
      </p:sp>
      <p:pic>
        <p:nvPicPr>
          <p:cNvPr id="6" name="Picture 5"/>
          <p:cNvPicPr>
            <a:picLocks noChangeAspect="1"/>
          </p:cNvPicPr>
          <p:nvPr/>
        </p:nvPicPr>
        <p:blipFill>
          <a:blip r:embed="rId2"/>
          <a:stretch>
            <a:fillRect/>
          </a:stretch>
        </p:blipFill>
        <p:spPr>
          <a:xfrm>
            <a:off x="1723172" y="2378402"/>
            <a:ext cx="7458430" cy="910953"/>
          </a:xfrm>
          <a:prstGeom prst="rect">
            <a:avLst/>
          </a:prstGeom>
        </p:spPr>
      </p:pic>
      <p:sp>
        <p:nvSpPr>
          <p:cNvPr id="7" name="TextBox 6"/>
          <p:cNvSpPr txBox="1"/>
          <p:nvPr/>
        </p:nvSpPr>
        <p:spPr>
          <a:xfrm>
            <a:off x="1104900" y="3412447"/>
            <a:ext cx="9980682" cy="707886"/>
          </a:xfrm>
          <a:prstGeom prst="rect">
            <a:avLst/>
          </a:prstGeom>
          <a:noFill/>
        </p:spPr>
        <p:txBody>
          <a:bodyPr wrap="square" rtlCol="0">
            <a:spAutoFit/>
          </a:bodyPr>
          <a:lstStyle/>
          <a:p>
            <a:r>
              <a:rPr lang="en-US" sz="2000" dirty="0"/>
              <a:t>If </a:t>
            </a:r>
            <a:r>
              <a:rPr lang="en-US" sz="2000" i="1" dirty="0"/>
              <a:t>S</a:t>
            </a:r>
            <a:r>
              <a:rPr lang="en-US" sz="2000" i="1" baseline="-25000" dirty="0"/>
              <a:t>B</a:t>
            </a:r>
            <a:r>
              <a:rPr lang="en-US" sz="2000" baseline="30000" dirty="0"/>
              <a:t>2</a:t>
            </a:r>
            <a:r>
              <a:rPr lang="en-US" sz="2000" i="1" dirty="0"/>
              <a:t> </a:t>
            </a:r>
            <a:r>
              <a:rPr lang="en-US" sz="2000" dirty="0"/>
              <a:t>is much larger than </a:t>
            </a:r>
            <a:r>
              <a:rPr lang="en-US" sz="2000" i="1" dirty="0"/>
              <a:t>S</a:t>
            </a:r>
            <a:r>
              <a:rPr lang="en-US" sz="2000" i="1" baseline="-25000" dirty="0"/>
              <a:t>W</a:t>
            </a:r>
            <a:r>
              <a:rPr lang="en-US" sz="2000" baseline="30000" dirty="0"/>
              <a:t>2</a:t>
            </a:r>
            <a:r>
              <a:rPr lang="en-US" sz="2000" dirty="0"/>
              <a:t> , then some of the population means are different from each other.</a:t>
            </a:r>
          </a:p>
        </p:txBody>
      </p:sp>
      <p:sp>
        <p:nvSpPr>
          <p:cNvPr id="8" name="TextBox 7"/>
          <p:cNvSpPr txBox="1"/>
          <p:nvPr/>
        </p:nvSpPr>
        <p:spPr>
          <a:xfrm>
            <a:off x="1104900" y="4243425"/>
            <a:ext cx="10584949" cy="677108"/>
          </a:xfrm>
          <a:prstGeom prst="rect">
            <a:avLst/>
          </a:prstGeom>
          <a:noFill/>
        </p:spPr>
        <p:txBody>
          <a:bodyPr wrap="none" rtlCol="0">
            <a:spAutoFit/>
          </a:bodyPr>
          <a:lstStyle/>
          <a:p>
            <a:r>
              <a:rPr lang="en-US" i="1" dirty="0"/>
              <a:t>F</a:t>
            </a:r>
            <a:r>
              <a:rPr lang="en-US" dirty="0"/>
              <a:t>-test statistic is defined as the ratio of the between-groups mean sum of squares and the </a:t>
            </a:r>
            <a:r>
              <a:rPr lang="en-US" dirty="0" err="1"/>
              <a:t>withingroup</a:t>
            </a:r>
            <a:endParaRPr lang="en-US" dirty="0"/>
          </a:p>
          <a:p>
            <a:r>
              <a:rPr lang="en-US" dirty="0"/>
              <a:t>mean sum </a:t>
            </a:r>
            <a:r>
              <a:rPr lang="en-US" sz="2000" dirty="0"/>
              <a:t>of</a:t>
            </a:r>
            <a:r>
              <a:rPr lang="en-US" dirty="0"/>
              <a:t> squares</a:t>
            </a:r>
          </a:p>
        </p:txBody>
      </p:sp>
      <p:pic>
        <p:nvPicPr>
          <p:cNvPr id="9" name="Picture 8"/>
          <p:cNvPicPr>
            <a:picLocks noChangeAspect="1"/>
          </p:cNvPicPr>
          <p:nvPr/>
        </p:nvPicPr>
        <p:blipFill>
          <a:blip r:embed="rId3"/>
          <a:stretch>
            <a:fillRect/>
          </a:stretch>
        </p:blipFill>
        <p:spPr>
          <a:xfrm>
            <a:off x="1320886" y="4920533"/>
            <a:ext cx="6882413" cy="929271"/>
          </a:xfrm>
          <a:prstGeom prst="rect">
            <a:avLst/>
          </a:prstGeom>
        </p:spPr>
      </p:pic>
    </p:spTree>
    <p:extLst>
      <p:ext uri="{BB962C8B-B14F-4D97-AF65-F5344CB8AC3E}">
        <p14:creationId xmlns:p14="http://schemas.microsoft.com/office/powerpoint/2010/main" val="381779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(5)</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356959"/>
            <a:ext cx="7278116" cy="5058481"/>
          </a:xfrm>
          <a:prstGeom prst="rect">
            <a:avLst/>
          </a:prstGeom>
        </p:spPr>
      </p:pic>
    </p:spTree>
    <p:extLst>
      <p:ext uri="{BB962C8B-B14F-4D97-AF65-F5344CB8AC3E}">
        <p14:creationId xmlns:p14="http://schemas.microsoft.com/office/powerpoint/2010/main" val="340629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Introduction to R (6)</a:t>
            </a:r>
            <a:endParaRPr lang="en-US" dirty="0"/>
          </a:p>
        </p:txBody>
      </p:sp>
      <p:sp>
        <p:nvSpPr>
          <p:cNvPr id="3" name="Content Placeholder 2"/>
          <p:cNvSpPr>
            <a:spLocks noGrp="1"/>
          </p:cNvSpPr>
          <p:nvPr>
            <p:ph idx="1"/>
          </p:nvPr>
        </p:nvSpPr>
        <p:spPr/>
        <p:txBody>
          <a:bodyPr/>
          <a:lstStyle/>
          <a:p>
            <a:r>
              <a:rPr lang="en-US" dirty="0"/>
              <a:t>attributes() function use to show details on the contents of </a:t>
            </a:r>
            <a:r>
              <a:rPr lang="en-US" i="1" dirty="0"/>
              <a:t>results</a:t>
            </a:r>
            <a:r>
              <a:rPr lang="en-US" dirty="0"/>
              <a:t>.</a:t>
            </a:r>
          </a:p>
          <a:p>
            <a:r>
              <a:rPr lang="en-US" dirty="0"/>
              <a:t>summary() function is a generic function. A </a:t>
            </a:r>
            <a:r>
              <a:rPr lang="en-US" b="1" i="1" dirty="0"/>
              <a:t>generic function </a:t>
            </a:r>
            <a:r>
              <a:rPr lang="en-US" dirty="0"/>
              <a:t>is a group of functions sharing the same name but behaving differently depending on the number and the type of arguments. </a:t>
            </a:r>
          </a:p>
          <a:p>
            <a:r>
              <a:rPr lang="en-US" b="1" dirty="0"/>
              <a:t>plot() </a:t>
            </a:r>
            <a:r>
              <a:rPr lang="en-US" dirty="0"/>
              <a:t>is another example of a generic function</a:t>
            </a:r>
          </a:p>
          <a:p>
            <a:r>
              <a:rPr lang="en-US" b="1" dirty="0" err="1"/>
              <a:t>hist</a:t>
            </a:r>
            <a:r>
              <a:rPr lang="en-US" b="1" dirty="0"/>
              <a:t>() </a:t>
            </a:r>
            <a:r>
              <a:rPr lang="en-US" dirty="0"/>
              <a:t>to generate a histogram (Figure 3-2) of the residuals stored in </a:t>
            </a:r>
            <a:r>
              <a:rPr lang="en-US" i="1" dirty="0"/>
              <a:t>results</a:t>
            </a:r>
            <a:endParaRPr lang="en-US" dirty="0"/>
          </a:p>
        </p:txBody>
      </p:sp>
    </p:spTree>
    <p:extLst>
      <p:ext uri="{BB962C8B-B14F-4D97-AF65-F5344CB8AC3E}">
        <p14:creationId xmlns:p14="http://schemas.microsoft.com/office/powerpoint/2010/main" val="383000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(6)</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533196"/>
            <a:ext cx="7287642" cy="4706007"/>
          </a:xfrm>
          <a:prstGeom prst="rect">
            <a:avLst/>
          </a:prstGeom>
        </p:spPr>
      </p:pic>
    </p:spTree>
    <p:extLst>
      <p:ext uri="{BB962C8B-B14F-4D97-AF65-F5344CB8AC3E}">
        <p14:creationId xmlns:p14="http://schemas.microsoft.com/office/powerpoint/2010/main" val="163387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3.6 ANOVA (7)</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8003" y="1447800"/>
            <a:ext cx="9750635" cy="4724400"/>
          </a:xfrm>
          <a:prstGeom prst="rect">
            <a:avLst/>
          </a:prstGeom>
        </p:spPr>
      </p:pic>
    </p:spTree>
    <p:extLst>
      <p:ext uri="{BB962C8B-B14F-4D97-AF65-F5344CB8AC3E}">
        <p14:creationId xmlns:p14="http://schemas.microsoft.com/office/powerpoint/2010/main" val="19597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a:t>
            </a:r>
            <a:endParaRPr lang="en-US" dirty="0"/>
          </a:p>
        </p:txBody>
      </p:sp>
      <p:sp>
        <p:nvSpPr>
          <p:cNvPr id="3" name="Content Placeholder 2"/>
          <p:cNvSpPr>
            <a:spLocks noGrp="1"/>
          </p:cNvSpPr>
          <p:nvPr>
            <p:ph idx="1"/>
          </p:nvPr>
        </p:nvSpPr>
        <p:spPr/>
        <p:txBody>
          <a:bodyPr>
            <a:normAutofit lnSpcReduction="10000"/>
          </a:bodyPr>
          <a:lstStyle/>
          <a:p>
            <a:r>
              <a:rPr lang="en-US" dirty="0"/>
              <a:t>R is a popular package and programming language for data exploration, analytics, and visualization</a:t>
            </a:r>
          </a:p>
          <a:p>
            <a:r>
              <a:rPr lang="en-US" dirty="0"/>
              <a:t>How to use R to perform exploratory data analysis, including the discovery of dirty data, visualization of one or more variables, and customization of visualization for different audiences</a:t>
            </a:r>
          </a:p>
          <a:p>
            <a:r>
              <a:rPr lang="en-US" dirty="0"/>
              <a:t>Introduces some basic statistical methods</a:t>
            </a:r>
          </a:p>
          <a:p>
            <a:pPr lvl="1"/>
            <a:r>
              <a:rPr lang="en-US" dirty="0"/>
              <a:t>Hypothesis testing. The Student’s </a:t>
            </a:r>
            <a:r>
              <a:rPr lang="en-US" i="1" dirty="0"/>
              <a:t>t</a:t>
            </a:r>
            <a:r>
              <a:rPr lang="en-US" dirty="0"/>
              <a:t>-test and Welch’s </a:t>
            </a:r>
            <a:r>
              <a:rPr lang="en-US" i="1" dirty="0"/>
              <a:t>t</a:t>
            </a:r>
            <a:r>
              <a:rPr lang="en-US" dirty="0"/>
              <a:t>-test are included as two example hypothesis tests designed for testing the difference of means.</a:t>
            </a:r>
          </a:p>
          <a:p>
            <a:pPr lvl="1"/>
            <a:r>
              <a:rPr lang="en-US" dirty="0"/>
              <a:t>Other statistical methods and tools: confidence intervals, Wilcoxon rank-sum test, type I and II errors, effect size, and ANOVA</a:t>
            </a:r>
          </a:p>
          <a:p>
            <a:pPr lvl="1"/>
            <a:endParaRPr lang="en-US" dirty="0"/>
          </a:p>
        </p:txBody>
      </p:sp>
    </p:spTree>
    <p:extLst>
      <p:ext uri="{BB962C8B-B14F-4D97-AF65-F5344CB8AC3E}">
        <p14:creationId xmlns:p14="http://schemas.microsoft.com/office/powerpoint/2010/main" val="38736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22000</TotalTime>
  <Words>6743</Words>
  <Application>Microsoft Office PowerPoint</Application>
  <PresentationFormat>Widescreen</PresentationFormat>
  <Paragraphs>446</Paragraphs>
  <Slides>92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Courier New</vt:lpstr>
      <vt:lpstr>Euphemia</vt:lpstr>
      <vt:lpstr>Plantagenet Cherokee</vt:lpstr>
      <vt:lpstr>Wingdings</vt:lpstr>
      <vt:lpstr>Academic Literature 16x9</vt:lpstr>
      <vt:lpstr>Review of Basic Data Analytic Methods Using R</vt:lpstr>
      <vt:lpstr>Objectives</vt:lpstr>
      <vt:lpstr>Content</vt:lpstr>
      <vt:lpstr>1. Introduction to R (1)</vt:lpstr>
      <vt:lpstr>1. Introduction to R (2)</vt:lpstr>
      <vt:lpstr>1. Introduction to R (3)</vt:lpstr>
      <vt:lpstr>1. Introduction to R (4)</vt:lpstr>
      <vt:lpstr>1. Introduction to R (5)</vt:lpstr>
      <vt:lpstr>1. Introduction to R (6)</vt:lpstr>
      <vt:lpstr>1. Introduction to R (7)</vt:lpstr>
      <vt:lpstr>1.1R Graphical User Interfaces</vt:lpstr>
      <vt:lpstr>1.1R Graphical User Interfaces - RStudio GUI (1)</vt:lpstr>
      <vt:lpstr>1.1R Graphical User Interfaces- RStudio GUI (2)</vt:lpstr>
      <vt:lpstr>1.1R Graphical User Interfaces- RStudio GUI (3)</vt:lpstr>
      <vt:lpstr>1.2 Data Import and Export (1)</vt:lpstr>
      <vt:lpstr>1.2 Data Import and Export (2)</vt:lpstr>
      <vt:lpstr>1.2 Data Import and Export (3)</vt:lpstr>
      <vt:lpstr>1.2 Data Import and Export (4)</vt:lpstr>
      <vt:lpstr>1.2 Data Import and Export (5)</vt:lpstr>
      <vt:lpstr>1.2 Data Import and Export (6)</vt:lpstr>
      <vt:lpstr>1.2 Data Import and Export (7)</vt:lpstr>
      <vt:lpstr>1.3 Attribute and Data Types (1)</vt:lpstr>
      <vt:lpstr>1.3 Attribute and Data Types (2)</vt:lpstr>
      <vt:lpstr>1.3 Attribute and Data Types (3)</vt:lpstr>
      <vt:lpstr>1.3.1 Numeric, Character, and Logical Data Types (1)</vt:lpstr>
      <vt:lpstr>1.3.1 Numeric, Character, and Logical Data Types (2)</vt:lpstr>
      <vt:lpstr>1.3.1 Numeric, Character, and Logical Data Types (3)</vt:lpstr>
      <vt:lpstr>1.3.2 Vectors (1)</vt:lpstr>
      <vt:lpstr>1.3.2 Vectors (2)</vt:lpstr>
      <vt:lpstr>1.3.3 Arrays and Matrices (1)</vt:lpstr>
      <vt:lpstr>1.3.3 Arrays and Matrices (2)</vt:lpstr>
      <vt:lpstr>1.3.3 Arrays and Matrices (3)</vt:lpstr>
      <vt:lpstr>1.3.4 Data Frames (1)</vt:lpstr>
      <vt:lpstr>1.3.4 Data Frames (2)</vt:lpstr>
      <vt:lpstr>1.3.4 Data Frames (3)</vt:lpstr>
      <vt:lpstr>1.3.4 Data Frames (4)</vt:lpstr>
      <vt:lpstr>1.3.5 List</vt:lpstr>
      <vt:lpstr>1.3.6 Factors (1)</vt:lpstr>
      <vt:lpstr>1.3.6 Factors (2)</vt:lpstr>
      <vt:lpstr>1.3.7 Contingency Tables</vt:lpstr>
      <vt:lpstr>1.4 Descriptive Statistics (1)</vt:lpstr>
      <vt:lpstr>1.4 Descriptive Statistics (2)</vt:lpstr>
      <vt:lpstr>2 Exploratory Data Analysis (1)</vt:lpstr>
      <vt:lpstr>2 Exploratory Data Analysis (2)</vt:lpstr>
      <vt:lpstr>2.1 Visualization Before Analysis (1)</vt:lpstr>
      <vt:lpstr>2.1 Visualization Before Analysis (2)</vt:lpstr>
      <vt:lpstr>2.1 Visualization Before Analysis (3)</vt:lpstr>
      <vt:lpstr>2.1 Visualization Before Analysis (4)</vt:lpstr>
      <vt:lpstr>2.2 Dirty Data (1)</vt:lpstr>
      <vt:lpstr>2.2 Dirty Data (2)</vt:lpstr>
      <vt:lpstr>2.2 Dirty Data (3)</vt:lpstr>
      <vt:lpstr>2.3 Visualizing a Single Variable (1)</vt:lpstr>
      <vt:lpstr>2.3 Visualizing a Single Variable (2)</vt:lpstr>
      <vt:lpstr>2.3 Visualizing a Single Variable (3)</vt:lpstr>
      <vt:lpstr>2.3 Visualizing a Single Variable (4)</vt:lpstr>
      <vt:lpstr>2.3 Visualizing a Single Variable (5)</vt:lpstr>
      <vt:lpstr>2.3 Visualizing a Single Variable (6)</vt:lpstr>
      <vt:lpstr>2.3 Visualizing a Single Variable (7)</vt:lpstr>
      <vt:lpstr>2.4 Examining Multiple Variables</vt:lpstr>
      <vt:lpstr>2.4 Examining Multiple Variables - Dotchart and Barplot</vt:lpstr>
      <vt:lpstr>2.4 Examining Multiple Variables - Dotchart and Barplot</vt:lpstr>
      <vt:lpstr>2.4 Examining Multiple Variables- Dotchart and Barplot</vt:lpstr>
      <vt:lpstr>2.4 Examining Multiple Variables - Box-and-Whisker Plot</vt:lpstr>
      <vt:lpstr>2.4 Examining Multiple Variables - Hexbinplot for Large Datasets</vt:lpstr>
      <vt:lpstr>2.4 Examining Multiple Variables - Scatterplot Matrix</vt:lpstr>
      <vt:lpstr>2.4 Examining Multiple Variables - Analyzing a Variable over Time</vt:lpstr>
      <vt:lpstr>2.5 Data Exploration Versus Presentation</vt:lpstr>
      <vt:lpstr>2.5 Data Exploration Versus Presentation</vt:lpstr>
      <vt:lpstr>3.1 Hypothesis Testing (1)</vt:lpstr>
      <vt:lpstr>3.1 Hypothesis Testing (2)</vt:lpstr>
      <vt:lpstr>3.1 Hypothesis Testing (3)</vt:lpstr>
      <vt:lpstr>3.2 Difference of Means</vt:lpstr>
      <vt:lpstr>3.2.1 Student’s t-test (1)</vt:lpstr>
      <vt:lpstr>3.2.1 Student’s t-test (2)</vt:lpstr>
      <vt:lpstr>3.2.1 Student’s t-test (3)</vt:lpstr>
      <vt:lpstr>3.2.2 Welch’s t-test (1)</vt:lpstr>
      <vt:lpstr>3.2.2 Welch’s t-test (2)</vt:lpstr>
      <vt:lpstr>3.2.2 Welch’s t-test (3)</vt:lpstr>
      <vt:lpstr>3.2.2 Welch’s t-test (4)</vt:lpstr>
      <vt:lpstr>3.3 Wilcoxon Rank-Sum Test (1)</vt:lpstr>
      <vt:lpstr>3.3 Wilcoxon Rank-Sum Test (2)</vt:lpstr>
      <vt:lpstr>3.4 Type I and Type II Errors (1)</vt:lpstr>
      <vt:lpstr>3.4 Type I and Type II Errors (2)</vt:lpstr>
      <vt:lpstr>3.5 Power and Sample Size</vt:lpstr>
      <vt:lpstr>3.6 ANOVA (1)</vt:lpstr>
      <vt:lpstr>3.6 ANOVA (2)</vt:lpstr>
      <vt:lpstr>3.6 ANOVA (3)</vt:lpstr>
      <vt:lpstr>3.6 ANOVA (4)</vt:lpstr>
      <vt:lpstr>3.6 ANOVA (5)</vt:lpstr>
      <vt:lpstr>3.6 ANOVA (6)</vt:lpstr>
      <vt:lpstr>3.6 ANOVA (7)</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Chu Dinh Phu 2 (FE Ban NCPT)</cp:lastModifiedBy>
  <cp:revision>524</cp:revision>
  <dcterms:created xsi:type="dcterms:W3CDTF">2021-08-24T09:33:39Z</dcterms:created>
  <dcterms:modified xsi:type="dcterms:W3CDTF">2023-09-20T22:12:07Z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